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51"/>
  </p:notesMasterIdLst>
  <p:handoutMasterIdLst>
    <p:handoutMasterId r:id="rId52"/>
  </p:handoutMasterIdLst>
  <p:sldIdLst>
    <p:sldId id="256" r:id="rId5"/>
    <p:sldId id="8943" r:id="rId6"/>
    <p:sldId id="9109" r:id="rId7"/>
    <p:sldId id="9152" r:id="rId8"/>
    <p:sldId id="9164" r:id="rId9"/>
    <p:sldId id="9111" r:id="rId10"/>
    <p:sldId id="9112" r:id="rId11"/>
    <p:sldId id="9059" r:id="rId12"/>
    <p:sldId id="9166" r:id="rId13"/>
    <p:sldId id="9092" r:id="rId14"/>
    <p:sldId id="9089" r:id="rId15"/>
    <p:sldId id="9155" r:id="rId16"/>
    <p:sldId id="9051" r:id="rId17"/>
    <p:sldId id="9091" r:id="rId18"/>
    <p:sldId id="9156" r:id="rId19"/>
    <p:sldId id="9115" r:id="rId20"/>
    <p:sldId id="9142" r:id="rId21"/>
    <p:sldId id="9114" r:id="rId22"/>
    <p:sldId id="9167" r:id="rId23"/>
    <p:sldId id="9165" r:id="rId24"/>
    <p:sldId id="9113" r:id="rId25"/>
    <p:sldId id="9168" r:id="rId26"/>
    <p:sldId id="9116" r:id="rId27"/>
    <p:sldId id="9118" r:id="rId28"/>
    <p:sldId id="9143" r:id="rId29"/>
    <p:sldId id="9169" r:id="rId30"/>
    <p:sldId id="9160" r:id="rId31"/>
    <p:sldId id="9150" r:id="rId32"/>
    <p:sldId id="9151" r:id="rId33"/>
    <p:sldId id="9161" r:id="rId34"/>
    <p:sldId id="9162" r:id="rId35"/>
    <p:sldId id="9120" r:id="rId36"/>
    <p:sldId id="9172" r:id="rId37"/>
    <p:sldId id="257" r:id="rId38"/>
    <p:sldId id="9149" r:id="rId39"/>
    <p:sldId id="9170" r:id="rId40"/>
    <p:sldId id="9105" r:id="rId41"/>
    <p:sldId id="9106" r:id="rId42"/>
    <p:sldId id="9163" r:id="rId43"/>
    <p:sldId id="9137" r:id="rId44"/>
    <p:sldId id="9141" r:id="rId45"/>
    <p:sldId id="9125" r:id="rId46"/>
    <p:sldId id="9126" r:id="rId47"/>
    <p:sldId id="9171" r:id="rId48"/>
    <p:sldId id="9107" r:id="rId49"/>
    <p:sldId id="266" r:id="rId50"/>
  </p:sldIdLst>
  <p:sldSz cx="24384000" cy="137160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521415D9-36F7-43E2-AB2F-B90AF26B5E84}">
      <p14:sectionLst xmlns:p14="http://schemas.microsoft.com/office/powerpoint/2010/main">
        <p14:section name="Default Section" id="{CBF57D75-4AA6-4497-930F-18703CE2A872}">
          <p14:sldIdLst>
            <p14:sldId id="256"/>
            <p14:sldId id="8943"/>
            <p14:sldId id="9109"/>
            <p14:sldId id="9152"/>
            <p14:sldId id="9164"/>
            <p14:sldId id="9111"/>
            <p14:sldId id="9112"/>
            <p14:sldId id="9059"/>
            <p14:sldId id="9166"/>
            <p14:sldId id="9092"/>
            <p14:sldId id="9089"/>
            <p14:sldId id="9155"/>
            <p14:sldId id="9051"/>
            <p14:sldId id="9091"/>
            <p14:sldId id="9156"/>
            <p14:sldId id="9115"/>
            <p14:sldId id="9142"/>
            <p14:sldId id="9114"/>
            <p14:sldId id="9167"/>
            <p14:sldId id="9165"/>
            <p14:sldId id="9113"/>
            <p14:sldId id="9168"/>
            <p14:sldId id="9116"/>
            <p14:sldId id="9118"/>
            <p14:sldId id="9143"/>
            <p14:sldId id="9169"/>
            <p14:sldId id="9160"/>
            <p14:sldId id="9150"/>
            <p14:sldId id="9151"/>
            <p14:sldId id="9161"/>
            <p14:sldId id="9162"/>
            <p14:sldId id="9120"/>
            <p14:sldId id="9172"/>
            <p14:sldId id="257"/>
            <p14:sldId id="9149"/>
            <p14:sldId id="9170"/>
            <p14:sldId id="9105"/>
            <p14:sldId id="9106"/>
            <p14:sldId id="9163"/>
            <p14:sldId id="9137"/>
            <p14:sldId id="9141"/>
            <p14:sldId id="9125"/>
            <p14:sldId id="9126"/>
            <p14:sldId id="9171"/>
            <p14:sldId id="9107"/>
            <p14:sldId id="266"/>
          </p14:sldIdLst>
        </p14:section>
        <p14:section name="Untitled Section" id="{104A724F-01C9-47BA-ABFC-26F4642819F8}">
          <p14:sldIdLst/>
        </p14:section>
      </p14:sectionLst>
    </p:ex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1DCC46-28EE-E84A-39AC-50466F5B44A0}" name="Nayia Pospori" initials="NP" userId="0a1f3a2d953255b8" providerId="Windows Live"/>
  <p188:author id="{E1A88F65-28F6-11B9-3394-350B2AB1E96F}" name="Irene Piki" initials="IP" userId="Irene Piki" providerId="None"/>
  <p188:author id="{5C6B058F-2A02-48AD-57E2-13B67A332BC5}" name="Syrimi  Nayia" initials="SN" userId="S-1-5-21-3466503211-167815060-4279704636-98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vlina Mela" initials="PM" lastIdx="1" clrIdx="0">
    <p:extLst>
      <p:ext uri="{19B8F6BF-5375-455C-9EA6-DF929625EA0E}">
        <p15:presenceInfo xmlns:p15="http://schemas.microsoft.com/office/powerpoint/2012/main" userId="Pavlina Me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7E"/>
    <a:srgbClr val="3B92A7"/>
    <a:srgbClr val="321FA1"/>
    <a:srgbClr val="470975"/>
    <a:srgbClr val="00111E"/>
    <a:srgbClr val="14566A"/>
    <a:srgbClr val="5BB1C5"/>
    <a:srgbClr val="2F7788"/>
    <a:srgbClr val="2E7282"/>
    <a:srgbClr val="368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63" autoAdjust="0"/>
    <p:restoredTop sz="94671" autoAdjust="0"/>
  </p:normalViewPr>
  <p:slideViewPr>
    <p:cSldViewPr snapToGrid="0">
      <p:cViewPr varScale="1">
        <p:scale>
          <a:sx n="54" d="100"/>
          <a:sy n="54" d="100"/>
        </p:scale>
        <p:origin x="912" y="42"/>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268"/>
    </p:cViewPr>
  </p:sorterViewPr>
  <p:notesViewPr>
    <p:cSldViewPr snapToGrid="0">
      <p:cViewPr varScale="1">
        <p:scale>
          <a:sx n="85" d="100"/>
          <a:sy n="85" d="100"/>
        </p:scale>
        <p:origin x="38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019A6A-E57B-4918-A4A2-B4DE0D3EF32C}" type="doc">
      <dgm:prSet loTypeId="urn:microsoft.com/office/officeart/2011/layout/CircleProcess" loCatId="process" qsTypeId="urn:microsoft.com/office/officeart/2005/8/quickstyle/simple1" qsCatId="simple" csTypeId="urn:microsoft.com/office/officeart/2005/8/colors/colorful5" csCatId="colorful" phldr="1"/>
      <dgm:spPr/>
      <dgm:t>
        <a:bodyPr/>
        <a:lstStyle/>
        <a:p>
          <a:endParaRPr lang="en-GB"/>
        </a:p>
      </dgm:t>
    </dgm:pt>
    <dgm:pt modelId="{8A7A880F-AE29-44E0-985F-2BD469A17112}">
      <dgm:prSet phldrT="[Text]" custT="1"/>
      <dgm:spPr/>
      <dgm:t>
        <a:bodyPr/>
        <a:lstStyle/>
        <a:p>
          <a:r>
            <a:rPr lang="el-GR" sz="3600" b="1" dirty="0">
              <a:solidFill>
                <a:srgbClr val="002060"/>
              </a:solidFill>
              <a:latin typeface="Arial" panose="020B0604020202020204" pitchFamily="34" charset="0"/>
              <a:cs typeface="Arial" panose="020B0604020202020204" pitchFamily="34" charset="0"/>
            </a:rPr>
            <a:t>1</a:t>
          </a:r>
          <a:r>
            <a:rPr lang="el-GR" sz="3600" b="1" baseline="30000" dirty="0">
              <a:solidFill>
                <a:srgbClr val="002060"/>
              </a:solidFill>
              <a:latin typeface="Arial" panose="020B0604020202020204" pitchFamily="34" charset="0"/>
              <a:cs typeface="Arial" panose="020B0604020202020204" pitchFamily="34" charset="0"/>
            </a:rPr>
            <a:t>η</a:t>
          </a:r>
          <a:r>
            <a:rPr lang="el-GR" sz="3600" b="1" dirty="0">
              <a:solidFill>
                <a:srgbClr val="002060"/>
              </a:solidFill>
              <a:latin typeface="Arial" panose="020B0604020202020204" pitchFamily="34" charset="0"/>
              <a:cs typeface="Arial" panose="020B0604020202020204" pitchFamily="34" charset="0"/>
            </a:rPr>
            <a:t> Δέσμη Μέτρων</a:t>
          </a:r>
        </a:p>
        <a:p>
          <a:r>
            <a:rPr lang="el-GR" sz="3600" b="1" dirty="0">
              <a:solidFill>
                <a:srgbClr val="002060"/>
              </a:solidFill>
              <a:latin typeface="Arial" panose="020B0604020202020204" pitchFamily="34" charset="0"/>
              <a:cs typeface="Arial" panose="020B0604020202020204" pitchFamily="34" charset="0"/>
            </a:rPr>
            <a:t>Οκτώβριος 2023</a:t>
          </a:r>
        </a:p>
        <a:p>
          <a:r>
            <a:rPr lang="el-GR" sz="3600" dirty="0">
              <a:solidFill>
                <a:srgbClr val="002060"/>
              </a:solidFill>
              <a:latin typeface="Arial" panose="020B0604020202020204" pitchFamily="34" charset="0"/>
              <a:cs typeface="Arial" panose="020B0604020202020204" pitchFamily="34" charset="0"/>
            </a:rPr>
            <a:t> </a:t>
          </a:r>
        </a:p>
        <a:p>
          <a:r>
            <a:rPr lang="el-GR" sz="3600" dirty="0">
              <a:solidFill>
                <a:srgbClr val="C00000"/>
              </a:solidFill>
              <a:latin typeface="Arial" panose="020B0604020202020204" pitchFamily="34" charset="0"/>
              <a:cs typeface="Arial" panose="020B0604020202020204" pitchFamily="34" charset="0"/>
            </a:rPr>
            <a:t>Συνολικός Προϋπολογισμός: €196 εκ </a:t>
          </a:r>
          <a:endParaRPr lang="en-GB" sz="3600" dirty="0">
            <a:solidFill>
              <a:srgbClr val="C00000"/>
            </a:solidFill>
            <a:latin typeface="Arial" panose="020B0604020202020204" pitchFamily="34" charset="0"/>
            <a:cs typeface="Arial" panose="020B0604020202020204" pitchFamily="34" charset="0"/>
          </a:endParaRPr>
        </a:p>
      </dgm:t>
    </dgm:pt>
    <dgm:pt modelId="{42124A70-617F-404E-BE63-8B513EA2D954}" type="parTrans" cxnId="{5A8609A5-98DC-4211-B86B-27DED5AF2982}">
      <dgm:prSet/>
      <dgm:spPr/>
      <dgm:t>
        <a:bodyPr/>
        <a:lstStyle/>
        <a:p>
          <a:endParaRPr lang="en-GB"/>
        </a:p>
      </dgm:t>
    </dgm:pt>
    <dgm:pt modelId="{2E55D13A-5AB9-4F67-958B-FC855DBC0524}" type="sibTrans" cxnId="{5A8609A5-98DC-4211-B86B-27DED5AF2982}">
      <dgm:prSet/>
      <dgm:spPr/>
      <dgm:t>
        <a:bodyPr/>
        <a:lstStyle/>
        <a:p>
          <a:endParaRPr lang="en-GB"/>
        </a:p>
      </dgm:t>
    </dgm:pt>
    <dgm:pt modelId="{75E28312-61D7-4EA8-B601-5AF1BCFE4722}">
      <dgm:prSet phldrT="[Text]" custT="1"/>
      <dgm:spPr/>
      <dgm:t>
        <a:bodyPr/>
        <a:lstStyle/>
        <a:p>
          <a:r>
            <a:rPr lang="el-GR" sz="3600" b="1" dirty="0">
              <a:solidFill>
                <a:srgbClr val="002060"/>
              </a:solidFill>
              <a:latin typeface="Arial" panose="020B0604020202020204" pitchFamily="34" charset="0"/>
              <a:cs typeface="Arial" panose="020B0604020202020204" pitchFamily="34" charset="0"/>
            </a:rPr>
            <a:t>2</a:t>
          </a:r>
          <a:r>
            <a:rPr lang="el-GR" sz="3600" b="1" baseline="30000" dirty="0">
              <a:solidFill>
                <a:srgbClr val="002060"/>
              </a:solidFill>
              <a:latin typeface="Arial" panose="020B0604020202020204" pitchFamily="34" charset="0"/>
              <a:cs typeface="Arial" panose="020B0604020202020204" pitchFamily="34" charset="0"/>
            </a:rPr>
            <a:t>η</a:t>
          </a:r>
          <a:r>
            <a:rPr lang="el-GR" sz="3600" b="1" dirty="0">
              <a:solidFill>
                <a:srgbClr val="002060"/>
              </a:solidFill>
              <a:latin typeface="Arial" panose="020B0604020202020204" pitchFamily="34" charset="0"/>
              <a:cs typeface="Arial" panose="020B0604020202020204" pitchFamily="34" charset="0"/>
            </a:rPr>
            <a:t> Δέσμη Μέτρων</a:t>
          </a:r>
        </a:p>
        <a:p>
          <a:r>
            <a:rPr lang="el-GR" sz="3600" b="1" dirty="0">
              <a:solidFill>
                <a:srgbClr val="002060"/>
              </a:solidFill>
              <a:latin typeface="Arial" panose="020B0604020202020204" pitchFamily="34" charset="0"/>
              <a:cs typeface="Arial" panose="020B0604020202020204" pitchFamily="34" charset="0"/>
            </a:rPr>
            <a:t>Φεβρουάριος 2024 </a:t>
          </a:r>
        </a:p>
        <a:p>
          <a:endParaRPr lang="el-GR" sz="3000" dirty="0">
            <a:solidFill>
              <a:srgbClr val="002060"/>
            </a:solidFill>
            <a:latin typeface="Arial" panose="020B0604020202020204" pitchFamily="34" charset="0"/>
            <a:cs typeface="Arial" panose="020B0604020202020204" pitchFamily="34" charset="0"/>
          </a:endParaRPr>
        </a:p>
        <a:p>
          <a:r>
            <a:rPr lang="el-GR" sz="3600" dirty="0">
              <a:solidFill>
                <a:srgbClr val="C00000"/>
              </a:solidFill>
              <a:latin typeface="Arial" panose="020B0604020202020204" pitchFamily="34" charset="0"/>
              <a:cs typeface="Arial" panose="020B0604020202020204" pitchFamily="34" charset="0"/>
            </a:rPr>
            <a:t>Συνολικός Προϋπολογισμός: €60 εκ </a:t>
          </a:r>
          <a:endParaRPr lang="en-GB" sz="3600" dirty="0">
            <a:solidFill>
              <a:srgbClr val="C00000"/>
            </a:solidFill>
            <a:latin typeface="Arial" panose="020B0604020202020204" pitchFamily="34" charset="0"/>
            <a:cs typeface="Arial" panose="020B0604020202020204" pitchFamily="34" charset="0"/>
          </a:endParaRPr>
        </a:p>
      </dgm:t>
    </dgm:pt>
    <dgm:pt modelId="{633678B4-BFE4-4B6E-B429-DA1C5966E891}" type="parTrans" cxnId="{7FFE7A32-CE98-44E7-908C-D266ED037BE8}">
      <dgm:prSet/>
      <dgm:spPr/>
      <dgm:t>
        <a:bodyPr/>
        <a:lstStyle/>
        <a:p>
          <a:endParaRPr lang="en-GB"/>
        </a:p>
      </dgm:t>
    </dgm:pt>
    <dgm:pt modelId="{3BEE78D2-4679-4702-A016-295FD19DD679}" type="sibTrans" cxnId="{7FFE7A32-CE98-44E7-908C-D266ED037BE8}">
      <dgm:prSet/>
      <dgm:spPr/>
      <dgm:t>
        <a:bodyPr/>
        <a:lstStyle/>
        <a:p>
          <a:endParaRPr lang="en-GB"/>
        </a:p>
      </dgm:t>
    </dgm:pt>
    <dgm:pt modelId="{F7E24002-C027-41D2-8735-E9F5B6E2D6AE}">
      <dgm:prSet phldrT="[Text]" custT="1"/>
      <dgm:spPr/>
      <dgm:t>
        <a:bodyPr/>
        <a:lstStyle/>
        <a:p>
          <a:r>
            <a:rPr lang="el-GR" sz="3600" b="1" dirty="0">
              <a:solidFill>
                <a:srgbClr val="002060"/>
              </a:solidFill>
              <a:latin typeface="Arial" panose="020B0604020202020204" pitchFamily="34" charset="0"/>
              <a:cs typeface="Arial" panose="020B0604020202020204" pitchFamily="34" charset="0"/>
            </a:rPr>
            <a:t>3</a:t>
          </a:r>
          <a:r>
            <a:rPr lang="el-GR" sz="3600" b="1" baseline="30000" dirty="0">
              <a:solidFill>
                <a:srgbClr val="002060"/>
              </a:solidFill>
              <a:latin typeface="Arial" panose="020B0604020202020204" pitchFamily="34" charset="0"/>
              <a:cs typeface="Arial" panose="020B0604020202020204" pitchFamily="34" charset="0"/>
            </a:rPr>
            <a:t>η</a:t>
          </a:r>
          <a:r>
            <a:rPr lang="el-GR" sz="3600" b="1" dirty="0">
              <a:solidFill>
                <a:srgbClr val="002060"/>
              </a:solidFill>
              <a:latin typeface="Arial" panose="020B0604020202020204" pitchFamily="34" charset="0"/>
              <a:cs typeface="Arial" panose="020B0604020202020204" pitchFamily="34" charset="0"/>
            </a:rPr>
            <a:t> Δέσμη Μέτρων</a:t>
          </a:r>
        </a:p>
        <a:p>
          <a:r>
            <a:rPr lang="el-GR" sz="3600" b="1" dirty="0">
              <a:solidFill>
                <a:srgbClr val="002060"/>
              </a:solidFill>
              <a:latin typeface="Arial" panose="020B0604020202020204" pitchFamily="34" charset="0"/>
              <a:cs typeface="Arial" panose="020B0604020202020204" pitchFamily="34" charset="0"/>
            </a:rPr>
            <a:t>Μάρτιος 2024</a:t>
          </a:r>
        </a:p>
        <a:p>
          <a:endParaRPr lang="el-GR" sz="3000" dirty="0">
            <a:solidFill>
              <a:srgbClr val="002060"/>
            </a:solidFill>
            <a:latin typeface="Arial" panose="020B0604020202020204" pitchFamily="34" charset="0"/>
            <a:cs typeface="Arial" panose="020B0604020202020204" pitchFamily="34" charset="0"/>
          </a:endParaRPr>
        </a:p>
        <a:p>
          <a:r>
            <a:rPr lang="el-GR" sz="3600" dirty="0">
              <a:solidFill>
                <a:srgbClr val="C00000"/>
              </a:solidFill>
              <a:latin typeface="Arial" panose="020B0604020202020204" pitchFamily="34" charset="0"/>
              <a:cs typeface="Arial" panose="020B0604020202020204" pitchFamily="34" charset="0"/>
            </a:rPr>
            <a:t>Συνολικός Προϋπολογισμός: €35,3 εκ  </a:t>
          </a:r>
          <a:endParaRPr lang="en-GB" sz="3600" dirty="0">
            <a:solidFill>
              <a:srgbClr val="C00000"/>
            </a:solidFill>
            <a:latin typeface="Arial" panose="020B0604020202020204" pitchFamily="34" charset="0"/>
            <a:cs typeface="Arial" panose="020B0604020202020204" pitchFamily="34" charset="0"/>
          </a:endParaRPr>
        </a:p>
      </dgm:t>
    </dgm:pt>
    <dgm:pt modelId="{78C042AE-E32B-464E-BBFE-ACA75F85B9D2}" type="parTrans" cxnId="{4369B827-C605-48D0-A714-575514327974}">
      <dgm:prSet/>
      <dgm:spPr/>
      <dgm:t>
        <a:bodyPr/>
        <a:lstStyle/>
        <a:p>
          <a:endParaRPr lang="en-GB"/>
        </a:p>
      </dgm:t>
    </dgm:pt>
    <dgm:pt modelId="{6DBABF50-DC3C-428B-AADB-BBA2E28E8B78}" type="sibTrans" cxnId="{4369B827-C605-48D0-A714-575514327974}">
      <dgm:prSet/>
      <dgm:spPr/>
      <dgm:t>
        <a:bodyPr/>
        <a:lstStyle/>
        <a:p>
          <a:endParaRPr lang="en-GB"/>
        </a:p>
      </dgm:t>
    </dgm:pt>
    <dgm:pt modelId="{FE2773BA-C090-4A83-A124-ACF3E8424E0E}" type="pres">
      <dgm:prSet presAssocID="{26019A6A-E57B-4918-A4A2-B4DE0D3EF32C}" presName="Name0" presStyleCnt="0">
        <dgm:presLayoutVars>
          <dgm:chMax val="11"/>
          <dgm:chPref val="11"/>
          <dgm:dir/>
          <dgm:resizeHandles/>
        </dgm:presLayoutVars>
      </dgm:prSet>
      <dgm:spPr/>
    </dgm:pt>
    <dgm:pt modelId="{7B41C9AC-15FB-45C4-86E0-0D522A971541}" type="pres">
      <dgm:prSet presAssocID="{F7E24002-C027-41D2-8735-E9F5B6E2D6AE}" presName="Accent3" presStyleCnt="0"/>
      <dgm:spPr/>
    </dgm:pt>
    <dgm:pt modelId="{0154FB6C-F51F-46B4-B39C-E482F5B6AFAD}" type="pres">
      <dgm:prSet presAssocID="{F7E24002-C027-41D2-8735-E9F5B6E2D6AE}" presName="Accent" presStyleLbl="node1" presStyleIdx="0" presStyleCnt="3"/>
      <dgm:spPr/>
    </dgm:pt>
    <dgm:pt modelId="{EFF97EE9-9991-4FC5-A7F3-6B7D4C8B83DD}" type="pres">
      <dgm:prSet presAssocID="{F7E24002-C027-41D2-8735-E9F5B6E2D6AE}" presName="ParentBackground3" presStyleCnt="0"/>
      <dgm:spPr/>
    </dgm:pt>
    <dgm:pt modelId="{CAD020D1-4161-4FCE-A4A0-E5F1AF6052A2}" type="pres">
      <dgm:prSet presAssocID="{F7E24002-C027-41D2-8735-E9F5B6E2D6AE}" presName="ParentBackground" presStyleLbl="fgAcc1" presStyleIdx="0" presStyleCnt="3"/>
      <dgm:spPr/>
    </dgm:pt>
    <dgm:pt modelId="{6A04AC88-5F1F-405B-BF46-E9BC5B71A499}" type="pres">
      <dgm:prSet presAssocID="{F7E24002-C027-41D2-8735-E9F5B6E2D6AE}" presName="Parent3" presStyleLbl="revTx" presStyleIdx="0" presStyleCnt="0">
        <dgm:presLayoutVars>
          <dgm:chMax val="1"/>
          <dgm:chPref val="1"/>
          <dgm:bulletEnabled val="1"/>
        </dgm:presLayoutVars>
      </dgm:prSet>
      <dgm:spPr/>
    </dgm:pt>
    <dgm:pt modelId="{687F031F-33BA-414E-AADA-6E90C0F0F231}" type="pres">
      <dgm:prSet presAssocID="{75E28312-61D7-4EA8-B601-5AF1BCFE4722}" presName="Accent2" presStyleCnt="0"/>
      <dgm:spPr/>
    </dgm:pt>
    <dgm:pt modelId="{FD21B78D-914E-4000-B5CA-4C390C8CE4EA}" type="pres">
      <dgm:prSet presAssocID="{75E28312-61D7-4EA8-B601-5AF1BCFE4722}" presName="Accent" presStyleLbl="node1" presStyleIdx="1" presStyleCnt="3"/>
      <dgm:spPr>
        <a:solidFill>
          <a:schemeClr val="bg1">
            <a:lumMod val="50000"/>
          </a:schemeClr>
        </a:solidFill>
      </dgm:spPr>
    </dgm:pt>
    <dgm:pt modelId="{C6B1BF4F-9CEC-4A5C-AF83-FBDBBA2477F7}" type="pres">
      <dgm:prSet presAssocID="{75E28312-61D7-4EA8-B601-5AF1BCFE4722}" presName="ParentBackground2" presStyleCnt="0"/>
      <dgm:spPr/>
    </dgm:pt>
    <dgm:pt modelId="{084B618B-FCA9-478F-8216-4C3015E88F7C}" type="pres">
      <dgm:prSet presAssocID="{75E28312-61D7-4EA8-B601-5AF1BCFE4722}" presName="ParentBackground" presStyleLbl="fgAcc1" presStyleIdx="1" presStyleCnt="3"/>
      <dgm:spPr/>
    </dgm:pt>
    <dgm:pt modelId="{052A142C-0CC9-4544-9743-DA0E23408E28}" type="pres">
      <dgm:prSet presAssocID="{75E28312-61D7-4EA8-B601-5AF1BCFE4722}" presName="Parent2" presStyleLbl="revTx" presStyleIdx="0" presStyleCnt="0">
        <dgm:presLayoutVars>
          <dgm:chMax val="1"/>
          <dgm:chPref val="1"/>
          <dgm:bulletEnabled val="1"/>
        </dgm:presLayoutVars>
      </dgm:prSet>
      <dgm:spPr/>
    </dgm:pt>
    <dgm:pt modelId="{912E6191-EE05-4F4C-9BAA-3ADB354E1207}" type="pres">
      <dgm:prSet presAssocID="{8A7A880F-AE29-44E0-985F-2BD469A17112}" presName="Accent1" presStyleCnt="0"/>
      <dgm:spPr/>
    </dgm:pt>
    <dgm:pt modelId="{E2D5D27F-70C4-4D7F-8367-CDAC27A24C37}" type="pres">
      <dgm:prSet presAssocID="{8A7A880F-AE29-44E0-985F-2BD469A17112}" presName="Accent" presStyleLbl="node1" presStyleIdx="2" presStyleCnt="3"/>
      <dgm:spPr>
        <a:solidFill>
          <a:schemeClr val="accent2">
            <a:lumMod val="50000"/>
          </a:schemeClr>
        </a:solidFill>
      </dgm:spPr>
    </dgm:pt>
    <dgm:pt modelId="{8A29C2C1-99C2-461D-A1DA-0BABB5746E95}" type="pres">
      <dgm:prSet presAssocID="{8A7A880F-AE29-44E0-985F-2BD469A17112}" presName="ParentBackground1" presStyleCnt="0"/>
      <dgm:spPr/>
    </dgm:pt>
    <dgm:pt modelId="{EB19123F-966A-44D4-B0AB-52A98177282B}" type="pres">
      <dgm:prSet presAssocID="{8A7A880F-AE29-44E0-985F-2BD469A17112}" presName="ParentBackground" presStyleLbl="fgAcc1" presStyleIdx="2" presStyleCnt="3"/>
      <dgm:spPr/>
    </dgm:pt>
    <dgm:pt modelId="{56A2DE90-A7B1-449A-A14D-6CE26F6F3E3B}" type="pres">
      <dgm:prSet presAssocID="{8A7A880F-AE29-44E0-985F-2BD469A17112}" presName="Parent1" presStyleLbl="revTx" presStyleIdx="0" presStyleCnt="0">
        <dgm:presLayoutVars>
          <dgm:chMax val="1"/>
          <dgm:chPref val="1"/>
          <dgm:bulletEnabled val="1"/>
        </dgm:presLayoutVars>
      </dgm:prSet>
      <dgm:spPr/>
    </dgm:pt>
  </dgm:ptLst>
  <dgm:cxnLst>
    <dgm:cxn modelId="{4369B827-C605-48D0-A714-575514327974}" srcId="{26019A6A-E57B-4918-A4A2-B4DE0D3EF32C}" destId="{F7E24002-C027-41D2-8735-E9F5B6E2D6AE}" srcOrd="2" destOrd="0" parTransId="{78C042AE-E32B-464E-BBFE-ACA75F85B9D2}" sibTransId="{6DBABF50-DC3C-428B-AADB-BBA2E28E8B78}"/>
    <dgm:cxn modelId="{7FFE7A32-CE98-44E7-908C-D266ED037BE8}" srcId="{26019A6A-E57B-4918-A4A2-B4DE0D3EF32C}" destId="{75E28312-61D7-4EA8-B601-5AF1BCFE4722}" srcOrd="1" destOrd="0" parTransId="{633678B4-BFE4-4B6E-B429-DA1C5966E891}" sibTransId="{3BEE78D2-4679-4702-A016-295FD19DD679}"/>
    <dgm:cxn modelId="{114E4342-A637-46E7-8B45-011E3DE0E11A}" type="presOf" srcId="{26019A6A-E57B-4918-A4A2-B4DE0D3EF32C}" destId="{FE2773BA-C090-4A83-A124-ACF3E8424E0E}" srcOrd="0" destOrd="0" presId="urn:microsoft.com/office/officeart/2011/layout/CircleProcess"/>
    <dgm:cxn modelId="{C6423074-18E6-461C-8351-9A716F77AEF9}" type="presOf" srcId="{75E28312-61D7-4EA8-B601-5AF1BCFE4722}" destId="{084B618B-FCA9-478F-8216-4C3015E88F7C}" srcOrd="0" destOrd="0" presId="urn:microsoft.com/office/officeart/2011/layout/CircleProcess"/>
    <dgm:cxn modelId="{3D48427B-627A-4E6B-9387-D3BEE3437074}" type="presOf" srcId="{F7E24002-C027-41D2-8735-E9F5B6E2D6AE}" destId="{CAD020D1-4161-4FCE-A4A0-E5F1AF6052A2}" srcOrd="0" destOrd="0" presId="urn:microsoft.com/office/officeart/2011/layout/CircleProcess"/>
    <dgm:cxn modelId="{5A8609A5-98DC-4211-B86B-27DED5AF2982}" srcId="{26019A6A-E57B-4918-A4A2-B4DE0D3EF32C}" destId="{8A7A880F-AE29-44E0-985F-2BD469A17112}" srcOrd="0" destOrd="0" parTransId="{42124A70-617F-404E-BE63-8B513EA2D954}" sibTransId="{2E55D13A-5AB9-4F67-958B-FC855DBC0524}"/>
    <dgm:cxn modelId="{2BF3D3DE-1361-4E67-9CEE-4427F163ED20}" type="presOf" srcId="{8A7A880F-AE29-44E0-985F-2BD469A17112}" destId="{56A2DE90-A7B1-449A-A14D-6CE26F6F3E3B}" srcOrd="1" destOrd="0" presId="urn:microsoft.com/office/officeart/2011/layout/CircleProcess"/>
    <dgm:cxn modelId="{8ABA78E4-9D90-4FC1-8298-983346C2DC2B}" type="presOf" srcId="{F7E24002-C027-41D2-8735-E9F5B6E2D6AE}" destId="{6A04AC88-5F1F-405B-BF46-E9BC5B71A499}" srcOrd="1" destOrd="0" presId="urn:microsoft.com/office/officeart/2011/layout/CircleProcess"/>
    <dgm:cxn modelId="{23D6E1E4-A99A-4E7A-9122-D3E449E50219}" type="presOf" srcId="{75E28312-61D7-4EA8-B601-5AF1BCFE4722}" destId="{052A142C-0CC9-4544-9743-DA0E23408E28}" srcOrd="1" destOrd="0" presId="urn:microsoft.com/office/officeart/2011/layout/CircleProcess"/>
    <dgm:cxn modelId="{C213EDF0-73D4-46D7-AF3C-7C8FC2F9FC52}" type="presOf" srcId="{8A7A880F-AE29-44E0-985F-2BD469A17112}" destId="{EB19123F-966A-44D4-B0AB-52A98177282B}" srcOrd="0" destOrd="0" presId="urn:microsoft.com/office/officeart/2011/layout/CircleProcess"/>
    <dgm:cxn modelId="{9BB53DF3-DD3D-406E-AEAC-2FBBE7C91D76}" type="presParOf" srcId="{FE2773BA-C090-4A83-A124-ACF3E8424E0E}" destId="{7B41C9AC-15FB-45C4-86E0-0D522A971541}" srcOrd="0" destOrd="0" presId="urn:microsoft.com/office/officeart/2011/layout/CircleProcess"/>
    <dgm:cxn modelId="{DE257B01-10D0-4771-A7E4-82CA6C3FFD6B}" type="presParOf" srcId="{7B41C9AC-15FB-45C4-86E0-0D522A971541}" destId="{0154FB6C-F51F-46B4-B39C-E482F5B6AFAD}" srcOrd="0" destOrd="0" presId="urn:microsoft.com/office/officeart/2011/layout/CircleProcess"/>
    <dgm:cxn modelId="{17E6A6AA-CDCF-40AE-9303-0648818FF042}" type="presParOf" srcId="{FE2773BA-C090-4A83-A124-ACF3E8424E0E}" destId="{EFF97EE9-9991-4FC5-A7F3-6B7D4C8B83DD}" srcOrd="1" destOrd="0" presId="urn:microsoft.com/office/officeart/2011/layout/CircleProcess"/>
    <dgm:cxn modelId="{684D90DD-B12D-420F-8369-4B6D03E7EF49}" type="presParOf" srcId="{EFF97EE9-9991-4FC5-A7F3-6B7D4C8B83DD}" destId="{CAD020D1-4161-4FCE-A4A0-E5F1AF6052A2}" srcOrd="0" destOrd="0" presId="urn:microsoft.com/office/officeart/2011/layout/CircleProcess"/>
    <dgm:cxn modelId="{2AA7FCB5-1329-4DC3-AAB8-09D4CBB6EDF6}" type="presParOf" srcId="{FE2773BA-C090-4A83-A124-ACF3E8424E0E}" destId="{6A04AC88-5F1F-405B-BF46-E9BC5B71A499}" srcOrd="2" destOrd="0" presId="urn:microsoft.com/office/officeart/2011/layout/CircleProcess"/>
    <dgm:cxn modelId="{771DEF8B-0ACC-4583-A7C6-4230A8A0A70E}" type="presParOf" srcId="{FE2773BA-C090-4A83-A124-ACF3E8424E0E}" destId="{687F031F-33BA-414E-AADA-6E90C0F0F231}" srcOrd="3" destOrd="0" presId="urn:microsoft.com/office/officeart/2011/layout/CircleProcess"/>
    <dgm:cxn modelId="{AF458EB0-7D3C-491D-90CF-A4C7EE2681BF}" type="presParOf" srcId="{687F031F-33BA-414E-AADA-6E90C0F0F231}" destId="{FD21B78D-914E-4000-B5CA-4C390C8CE4EA}" srcOrd="0" destOrd="0" presId="urn:microsoft.com/office/officeart/2011/layout/CircleProcess"/>
    <dgm:cxn modelId="{6D5B1722-83F6-49FE-B567-53A844F76727}" type="presParOf" srcId="{FE2773BA-C090-4A83-A124-ACF3E8424E0E}" destId="{C6B1BF4F-9CEC-4A5C-AF83-FBDBBA2477F7}" srcOrd="4" destOrd="0" presId="urn:microsoft.com/office/officeart/2011/layout/CircleProcess"/>
    <dgm:cxn modelId="{A295E1FD-7263-4773-9FED-824FED817833}" type="presParOf" srcId="{C6B1BF4F-9CEC-4A5C-AF83-FBDBBA2477F7}" destId="{084B618B-FCA9-478F-8216-4C3015E88F7C}" srcOrd="0" destOrd="0" presId="urn:microsoft.com/office/officeart/2011/layout/CircleProcess"/>
    <dgm:cxn modelId="{37A255C5-FAD7-4B66-9E9C-9E441B1E30E6}" type="presParOf" srcId="{FE2773BA-C090-4A83-A124-ACF3E8424E0E}" destId="{052A142C-0CC9-4544-9743-DA0E23408E28}" srcOrd="5" destOrd="0" presId="urn:microsoft.com/office/officeart/2011/layout/CircleProcess"/>
    <dgm:cxn modelId="{0003D016-2359-402F-A73E-B04E222F903C}" type="presParOf" srcId="{FE2773BA-C090-4A83-A124-ACF3E8424E0E}" destId="{912E6191-EE05-4F4C-9BAA-3ADB354E1207}" srcOrd="6" destOrd="0" presId="urn:microsoft.com/office/officeart/2011/layout/CircleProcess"/>
    <dgm:cxn modelId="{9BA14B93-5E1A-4580-ACD0-DCD71BE4EDE5}" type="presParOf" srcId="{912E6191-EE05-4F4C-9BAA-3ADB354E1207}" destId="{E2D5D27F-70C4-4D7F-8367-CDAC27A24C37}" srcOrd="0" destOrd="0" presId="urn:microsoft.com/office/officeart/2011/layout/CircleProcess"/>
    <dgm:cxn modelId="{F204E595-6C92-4170-8740-2511B6A9D818}" type="presParOf" srcId="{FE2773BA-C090-4A83-A124-ACF3E8424E0E}" destId="{8A29C2C1-99C2-461D-A1DA-0BABB5746E95}" srcOrd="7" destOrd="0" presId="urn:microsoft.com/office/officeart/2011/layout/CircleProcess"/>
    <dgm:cxn modelId="{82B8A47C-BA92-4E62-88B6-9B7F37824717}" type="presParOf" srcId="{8A29C2C1-99C2-461D-A1DA-0BABB5746E95}" destId="{EB19123F-966A-44D4-B0AB-52A98177282B}" srcOrd="0" destOrd="0" presId="urn:microsoft.com/office/officeart/2011/layout/CircleProcess"/>
    <dgm:cxn modelId="{1EEC9A6A-8079-4908-963F-8CB73C06A30B}" type="presParOf" srcId="{FE2773BA-C090-4A83-A124-ACF3E8424E0E}" destId="{56A2DE90-A7B1-449A-A14D-6CE26F6F3E3B}"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4FB6C-F51F-46B4-B39C-E482F5B6AFAD}">
      <dsp:nvSpPr>
        <dsp:cNvPr id="0" name=""/>
        <dsp:cNvSpPr/>
      </dsp:nvSpPr>
      <dsp:spPr>
        <a:xfrm>
          <a:off x="12725490" y="2643098"/>
          <a:ext cx="5551083" cy="555211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D020D1-4161-4FCE-A4A0-E5F1AF6052A2}">
      <dsp:nvSpPr>
        <dsp:cNvPr id="0" name=""/>
        <dsp:cNvSpPr/>
      </dsp:nvSpPr>
      <dsp:spPr>
        <a:xfrm>
          <a:off x="12909804" y="2828201"/>
          <a:ext cx="5182456" cy="5181904"/>
        </a:xfrm>
        <a:prstGeom prst="ellipse">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l-GR" sz="3600" b="1" kern="1200" dirty="0">
              <a:solidFill>
                <a:srgbClr val="002060"/>
              </a:solidFill>
              <a:latin typeface="Arial" panose="020B0604020202020204" pitchFamily="34" charset="0"/>
              <a:cs typeface="Arial" panose="020B0604020202020204" pitchFamily="34" charset="0"/>
            </a:rPr>
            <a:t>3</a:t>
          </a:r>
          <a:r>
            <a:rPr lang="el-GR" sz="3600" b="1" kern="1200" baseline="30000" dirty="0">
              <a:solidFill>
                <a:srgbClr val="002060"/>
              </a:solidFill>
              <a:latin typeface="Arial" panose="020B0604020202020204" pitchFamily="34" charset="0"/>
              <a:cs typeface="Arial" panose="020B0604020202020204" pitchFamily="34" charset="0"/>
            </a:rPr>
            <a:t>η</a:t>
          </a:r>
          <a:r>
            <a:rPr lang="el-GR" sz="3600" b="1" kern="1200" dirty="0">
              <a:solidFill>
                <a:srgbClr val="002060"/>
              </a:solidFill>
              <a:latin typeface="Arial" panose="020B0604020202020204" pitchFamily="34" charset="0"/>
              <a:cs typeface="Arial" panose="020B0604020202020204" pitchFamily="34" charset="0"/>
            </a:rPr>
            <a:t> Δέσμη Μέτρων</a:t>
          </a:r>
        </a:p>
        <a:p>
          <a:pPr marL="0" lvl="0" indent="0" algn="ctr" defTabSz="1600200">
            <a:lnSpc>
              <a:spcPct val="90000"/>
            </a:lnSpc>
            <a:spcBef>
              <a:spcPct val="0"/>
            </a:spcBef>
            <a:spcAft>
              <a:spcPct val="35000"/>
            </a:spcAft>
            <a:buNone/>
          </a:pPr>
          <a:r>
            <a:rPr lang="el-GR" sz="3600" b="1" kern="1200" dirty="0">
              <a:solidFill>
                <a:srgbClr val="002060"/>
              </a:solidFill>
              <a:latin typeface="Arial" panose="020B0604020202020204" pitchFamily="34" charset="0"/>
              <a:cs typeface="Arial" panose="020B0604020202020204" pitchFamily="34" charset="0"/>
            </a:rPr>
            <a:t>Μάρτιος 2024</a:t>
          </a:r>
        </a:p>
        <a:p>
          <a:pPr marL="0" lvl="0" indent="0" algn="ctr" defTabSz="1600200">
            <a:lnSpc>
              <a:spcPct val="90000"/>
            </a:lnSpc>
            <a:spcBef>
              <a:spcPct val="0"/>
            </a:spcBef>
            <a:spcAft>
              <a:spcPct val="35000"/>
            </a:spcAft>
            <a:buNone/>
          </a:pPr>
          <a:endParaRPr lang="el-GR" sz="3000" kern="1200" dirty="0">
            <a:solidFill>
              <a:srgbClr val="002060"/>
            </a:solidFill>
            <a:latin typeface="Arial" panose="020B0604020202020204" pitchFamily="34" charset="0"/>
            <a:cs typeface="Arial" panose="020B0604020202020204" pitchFamily="34" charset="0"/>
          </a:endParaRPr>
        </a:p>
        <a:p>
          <a:pPr marL="0" lvl="0" indent="0" algn="ctr" defTabSz="1600200">
            <a:lnSpc>
              <a:spcPct val="90000"/>
            </a:lnSpc>
            <a:spcBef>
              <a:spcPct val="0"/>
            </a:spcBef>
            <a:spcAft>
              <a:spcPct val="35000"/>
            </a:spcAft>
            <a:buNone/>
          </a:pPr>
          <a:r>
            <a:rPr lang="el-GR" sz="3600" kern="1200" dirty="0">
              <a:solidFill>
                <a:srgbClr val="C00000"/>
              </a:solidFill>
              <a:latin typeface="Arial" panose="020B0604020202020204" pitchFamily="34" charset="0"/>
              <a:cs typeface="Arial" panose="020B0604020202020204" pitchFamily="34" charset="0"/>
            </a:rPr>
            <a:t>Συνολικός Προϋπολογισμός: €35,3 εκ  </a:t>
          </a:r>
          <a:endParaRPr lang="en-GB" sz="3600" kern="1200" dirty="0">
            <a:solidFill>
              <a:srgbClr val="C00000"/>
            </a:solidFill>
            <a:latin typeface="Arial" panose="020B0604020202020204" pitchFamily="34" charset="0"/>
            <a:cs typeface="Arial" panose="020B0604020202020204" pitchFamily="34" charset="0"/>
          </a:endParaRPr>
        </a:p>
      </dsp:txBody>
      <dsp:txXfrm>
        <a:off x="13650671" y="3568612"/>
        <a:ext cx="3700722" cy="3701082"/>
      </dsp:txXfrm>
    </dsp:sp>
    <dsp:sp modelId="{FD21B78D-914E-4000-B5CA-4C390C8CE4EA}">
      <dsp:nvSpPr>
        <dsp:cNvPr id="0" name=""/>
        <dsp:cNvSpPr/>
      </dsp:nvSpPr>
      <dsp:spPr>
        <a:xfrm rot="2700000">
          <a:off x="6994972" y="2649809"/>
          <a:ext cx="5537713" cy="5537713"/>
        </a:xfrm>
        <a:prstGeom prst="teardrop">
          <a:avLst>
            <a:gd name="adj" fmla="val 10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4B618B-FCA9-478F-8216-4C3015E88F7C}">
      <dsp:nvSpPr>
        <dsp:cNvPr id="0" name=""/>
        <dsp:cNvSpPr/>
      </dsp:nvSpPr>
      <dsp:spPr>
        <a:xfrm>
          <a:off x="7172600" y="2828201"/>
          <a:ext cx="5182456" cy="5181904"/>
        </a:xfrm>
        <a:prstGeom prst="ellipse">
          <a:avLst/>
        </a:prstGeom>
        <a:solidFill>
          <a:schemeClr val="lt1">
            <a:alpha val="90000"/>
            <a:hueOff val="0"/>
            <a:satOff val="0"/>
            <a:lumOff val="0"/>
            <a:alphaOff val="0"/>
          </a:schemeClr>
        </a:solidFill>
        <a:ln w="25400" cap="flat" cmpd="sng" algn="ctr">
          <a:solidFill>
            <a:schemeClr val="accent5">
              <a:hueOff val="9676295"/>
              <a:satOff val="-9091"/>
              <a:lumOff val="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l-GR" sz="3600" b="1" kern="1200" dirty="0">
              <a:solidFill>
                <a:srgbClr val="002060"/>
              </a:solidFill>
              <a:latin typeface="Arial" panose="020B0604020202020204" pitchFamily="34" charset="0"/>
              <a:cs typeface="Arial" panose="020B0604020202020204" pitchFamily="34" charset="0"/>
            </a:rPr>
            <a:t>2</a:t>
          </a:r>
          <a:r>
            <a:rPr lang="el-GR" sz="3600" b="1" kern="1200" baseline="30000" dirty="0">
              <a:solidFill>
                <a:srgbClr val="002060"/>
              </a:solidFill>
              <a:latin typeface="Arial" panose="020B0604020202020204" pitchFamily="34" charset="0"/>
              <a:cs typeface="Arial" panose="020B0604020202020204" pitchFamily="34" charset="0"/>
            </a:rPr>
            <a:t>η</a:t>
          </a:r>
          <a:r>
            <a:rPr lang="el-GR" sz="3600" b="1" kern="1200" dirty="0">
              <a:solidFill>
                <a:srgbClr val="002060"/>
              </a:solidFill>
              <a:latin typeface="Arial" panose="020B0604020202020204" pitchFamily="34" charset="0"/>
              <a:cs typeface="Arial" panose="020B0604020202020204" pitchFamily="34" charset="0"/>
            </a:rPr>
            <a:t> Δέσμη Μέτρων</a:t>
          </a:r>
        </a:p>
        <a:p>
          <a:pPr marL="0" lvl="0" indent="0" algn="ctr" defTabSz="1600200">
            <a:lnSpc>
              <a:spcPct val="90000"/>
            </a:lnSpc>
            <a:spcBef>
              <a:spcPct val="0"/>
            </a:spcBef>
            <a:spcAft>
              <a:spcPct val="35000"/>
            </a:spcAft>
            <a:buNone/>
          </a:pPr>
          <a:r>
            <a:rPr lang="el-GR" sz="3600" b="1" kern="1200" dirty="0">
              <a:solidFill>
                <a:srgbClr val="002060"/>
              </a:solidFill>
              <a:latin typeface="Arial" panose="020B0604020202020204" pitchFamily="34" charset="0"/>
              <a:cs typeface="Arial" panose="020B0604020202020204" pitchFamily="34" charset="0"/>
            </a:rPr>
            <a:t>Φεβρουάριος 2024 </a:t>
          </a:r>
        </a:p>
        <a:p>
          <a:pPr marL="0" lvl="0" indent="0" algn="ctr" defTabSz="1600200">
            <a:lnSpc>
              <a:spcPct val="90000"/>
            </a:lnSpc>
            <a:spcBef>
              <a:spcPct val="0"/>
            </a:spcBef>
            <a:spcAft>
              <a:spcPct val="35000"/>
            </a:spcAft>
            <a:buNone/>
          </a:pPr>
          <a:endParaRPr lang="el-GR" sz="3000" kern="1200" dirty="0">
            <a:solidFill>
              <a:srgbClr val="002060"/>
            </a:solidFill>
            <a:latin typeface="Arial" panose="020B0604020202020204" pitchFamily="34" charset="0"/>
            <a:cs typeface="Arial" panose="020B0604020202020204" pitchFamily="34" charset="0"/>
          </a:endParaRPr>
        </a:p>
        <a:p>
          <a:pPr marL="0" lvl="0" indent="0" algn="ctr" defTabSz="1600200">
            <a:lnSpc>
              <a:spcPct val="90000"/>
            </a:lnSpc>
            <a:spcBef>
              <a:spcPct val="0"/>
            </a:spcBef>
            <a:spcAft>
              <a:spcPct val="35000"/>
            </a:spcAft>
            <a:buNone/>
          </a:pPr>
          <a:r>
            <a:rPr lang="el-GR" sz="3600" kern="1200" dirty="0">
              <a:solidFill>
                <a:srgbClr val="C00000"/>
              </a:solidFill>
              <a:latin typeface="Arial" panose="020B0604020202020204" pitchFamily="34" charset="0"/>
              <a:cs typeface="Arial" panose="020B0604020202020204" pitchFamily="34" charset="0"/>
            </a:rPr>
            <a:t>Συνολικός Προϋπολογισμός: €60 εκ </a:t>
          </a:r>
          <a:endParaRPr lang="en-GB" sz="3600" kern="1200" dirty="0">
            <a:solidFill>
              <a:srgbClr val="C00000"/>
            </a:solidFill>
            <a:latin typeface="Arial" panose="020B0604020202020204" pitchFamily="34" charset="0"/>
            <a:cs typeface="Arial" panose="020B0604020202020204" pitchFamily="34" charset="0"/>
          </a:endParaRPr>
        </a:p>
      </dsp:txBody>
      <dsp:txXfrm>
        <a:off x="7913467" y="3568612"/>
        <a:ext cx="3700722" cy="3701082"/>
      </dsp:txXfrm>
    </dsp:sp>
    <dsp:sp modelId="{E2D5D27F-70C4-4D7F-8367-CDAC27A24C37}">
      <dsp:nvSpPr>
        <dsp:cNvPr id="0" name=""/>
        <dsp:cNvSpPr/>
      </dsp:nvSpPr>
      <dsp:spPr>
        <a:xfrm rot="2700000">
          <a:off x="1257768" y="2649809"/>
          <a:ext cx="5537713" cy="5537713"/>
        </a:xfrm>
        <a:prstGeom prst="teardrop">
          <a:avLst>
            <a:gd name="adj" fmla="val 10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19123F-966A-44D4-B0AB-52A98177282B}">
      <dsp:nvSpPr>
        <dsp:cNvPr id="0" name=""/>
        <dsp:cNvSpPr/>
      </dsp:nvSpPr>
      <dsp:spPr>
        <a:xfrm>
          <a:off x="1435396" y="2828201"/>
          <a:ext cx="5182456" cy="5181904"/>
        </a:xfrm>
        <a:prstGeom prst="ellipse">
          <a:avLst/>
        </a:prstGeom>
        <a:solidFill>
          <a:schemeClr val="lt1">
            <a:alpha val="90000"/>
            <a:hueOff val="0"/>
            <a:satOff val="0"/>
            <a:lumOff val="0"/>
            <a:alphaOff val="0"/>
          </a:schemeClr>
        </a:solidFill>
        <a:ln w="25400" cap="flat" cmpd="sng" algn="ctr">
          <a:solidFill>
            <a:schemeClr val="accent5">
              <a:hueOff val="19352591"/>
              <a:satOff val="-18182"/>
              <a:lumOff val="1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l-GR" sz="3600" b="1" kern="1200" dirty="0">
              <a:solidFill>
                <a:srgbClr val="002060"/>
              </a:solidFill>
              <a:latin typeface="Arial" panose="020B0604020202020204" pitchFamily="34" charset="0"/>
              <a:cs typeface="Arial" panose="020B0604020202020204" pitchFamily="34" charset="0"/>
            </a:rPr>
            <a:t>1</a:t>
          </a:r>
          <a:r>
            <a:rPr lang="el-GR" sz="3600" b="1" kern="1200" baseline="30000" dirty="0">
              <a:solidFill>
                <a:srgbClr val="002060"/>
              </a:solidFill>
              <a:latin typeface="Arial" panose="020B0604020202020204" pitchFamily="34" charset="0"/>
              <a:cs typeface="Arial" panose="020B0604020202020204" pitchFamily="34" charset="0"/>
            </a:rPr>
            <a:t>η</a:t>
          </a:r>
          <a:r>
            <a:rPr lang="el-GR" sz="3600" b="1" kern="1200" dirty="0">
              <a:solidFill>
                <a:srgbClr val="002060"/>
              </a:solidFill>
              <a:latin typeface="Arial" panose="020B0604020202020204" pitchFamily="34" charset="0"/>
              <a:cs typeface="Arial" panose="020B0604020202020204" pitchFamily="34" charset="0"/>
            </a:rPr>
            <a:t> Δέσμη Μέτρων</a:t>
          </a:r>
        </a:p>
        <a:p>
          <a:pPr marL="0" lvl="0" indent="0" algn="ctr" defTabSz="1600200">
            <a:lnSpc>
              <a:spcPct val="90000"/>
            </a:lnSpc>
            <a:spcBef>
              <a:spcPct val="0"/>
            </a:spcBef>
            <a:spcAft>
              <a:spcPct val="35000"/>
            </a:spcAft>
            <a:buNone/>
          </a:pPr>
          <a:r>
            <a:rPr lang="el-GR" sz="3600" b="1" kern="1200" dirty="0">
              <a:solidFill>
                <a:srgbClr val="002060"/>
              </a:solidFill>
              <a:latin typeface="Arial" panose="020B0604020202020204" pitchFamily="34" charset="0"/>
              <a:cs typeface="Arial" panose="020B0604020202020204" pitchFamily="34" charset="0"/>
            </a:rPr>
            <a:t>Οκτώβριος 2023</a:t>
          </a:r>
        </a:p>
        <a:p>
          <a:pPr marL="0" lvl="0" indent="0" algn="ctr" defTabSz="1600200">
            <a:lnSpc>
              <a:spcPct val="90000"/>
            </a:lnSpc>
            <a:spcBef>
              <a:spcPct val="0"/>
            </a:spcBef>
            <a:spcAft>
              <a:spcPct val="35000"/>
            </a:spcAft>
            <a:buNone/>
          </a:pPr>
          <a:r>
            <a:rPr lang="el-GR" sz="3600" kern="1200" dirty="0">
              <a:solidFill>
                <a:srgbClr val="002060"/>
              </a:solidFill>
              <a:latin typeface="Arial" panose="020B0604020202020204" pitchFamily="34" charset="0"/>
              <a:cs typeface="Arial" panose="020B0604020202020204" pitchFamily="34" charset="0"/>
            </a:rPr>
            <a:t> </a:t>
          </a:r>
        </a:p>
        <a:p>
          <a:pPr marL="0" lvl="0" indent="0" algn="ctr" defTabSz="1600200">
            <a:lnSpc>
              <a:spcPct val="90000"/>
            </a:lnSpc>
            <a:spcBef>
              <a:spcPct val="0"/>
            </a:spcBef>
            <a:spcAft>
              <a:spcPct val="35000"/>
            </a:spcAft>
            <a:buNone/>
          </a:pPr>
          <a:r>
            <a:rPr lang="el-GR" sz="3600" kern="1200" dirty="0">
              <a:solidFill>
                <a:srgbClr val="C00000"/>
              </a:solidFill>
              <a:latin typeface="Arial" panose="020B0604020202020204" pitchFamily="34" charset="0"/>
              <a:cs typeface="Arial" panose="020B0604020202020204" pitchFamily="34" charset="0"/>
            </a:rPr>
            <a:t>Συνολικός Προϋπολογισμός: €196 εκ </a:t>
          </a:r>
          <a:endParaRPr lang="en-GB" sz="3600" kern="1200" dirty="0">
            <a:solidFill>
              <a:srgbClr val="C00000"/>
            </a:solidFill>
            <a:latin typeface="Arial" panose="020B0604020202020204" pitchFamily="34" charset="0"/>
            <a:cs typeface="Arial" panose="020B0604020202020204" pitchFamily="34" charset="0"/>
          </a:endParaRPr>
        </a:p>
      </dsp:txBody>
      <dsp:txXfrm>
        <a:off x="2176264" y="3568612"/>
        <a:ext cx="3700722" cy="3701082"/>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E959C1-82CB-64F3-564E-30650618AB3D}"/>
              </a:ext>
            </a:extLst>
          </p:cNvPr>
          <p:cNvSpPr>
            <a:spLocks noGrp="1"/>
          </p:cNvSpPr>
          <p:nvPr>
            <p:ph type="hdr" sz="quarter"/>
          </p:nvPr>
        </p:nvSpPr>
        <p:spPr>
          <a:xfrm>
            <a:off x="12" y="7"/>
            <a:ext cx="2946275" cy="498366"/>
          </a:xfrm>
          <a:prstGeom prst="rect">
            <a:avLst/>
          </a:prstGeom>
        </p:spPr>
        <p:txBody>
          <a:bodyPr vert="horz" lIns="90416" tIns="45208" rIns="90416" bIns="45208" rtlCol="0"/>
          <a:lstStyle>
            <a:lvl1pPr algn="l">
              <a:defRPr sz="1200"/>
            </a:lvl1pPr>
          </a:lstStyle>
          <a:p>
            <a:endParaRPr lang="en-CY" dirty="0"/>
          </a:p>
        </p:txBody>
      </p:sp>
      <p:sp>
        <p:nvSpPr>
          <p:cNvPr id="3" name="Date Placeholder 2">
            <a:extLst>
              <a:ext uri="{FF2B5EF4-FFF2-40B4-BE49-F238E27FC236}">
                <a16:creationId xmlns:a16="http://schemas.microsoft.com/office/drawing/2014/main" id="{E0BBC19F-B8CF-067B-17AC-1657A91FB6FB}"/>
              </a:ext>
            </a:extLst>
          </p:cNvPr>
          <p:cNvSpPr>
            <a:spLocks noGrp="1"/>
          </p:cNvSpPr>
          <p:nvPr>
            <p:ph type="dt" sz="quarter" idx="1"/>
          </p:nvPr>
        </p:nvSpPr>
        <p:spPr>
          <a:xfrm>
            <a:off x="3849873" y="7"/>
            <a:ext cx="2946275" cy="498366"/>
          </a:xfrm>
          <a:prstGeom prst="rect">
            <a:avLst/>
          </a:prstGeom>
        </p:spPr>
        <p:txBody>
          <a:bodyPr vert="horz" lIns="90416" tIns="45208" rIns="90416" bIns="45208" rtlCol="0"/>
          <a:lstStyle>
            <a:lvl1pPr algn="r">
              <a:defRPr sz="1200"/>
            </a:lvl1pPr>
          </a:lstStyle>
          <a:p>
            <a:fld id="{971D4F37-0ADA-4136-9BE8-AEC4FC20904D}" type="datetimeFigureOut">
              <a:rPr lang="en-CY" smtClean="0"/>
              <a:t>04/29/2024</a:t>
            </a:fld>
            <a:endParaRPr lang="en-CY" dirty="0"/>
          </a:p>
        </p:txBody>
      </p:sp>
      <p:sp>
        <p:nvSpPr>
          <p:cNvPr id="4" name="Footer Placeholder 3">
            <a:extLst>
              <a:ext uri="{FF2B5EF4-FFF2-40B4-BE49-F238E27FC236}">
                <a16:creationId xmlns:a16="http://schemas.microsoft.com/office/drawing/2014/main" id="{3F3F98F6-0BEB-97DE-266F-CB872DD7CCEA}"/>
              </a:ext>
            </a:extLst>
          </p:cNvPr>
          <p:cNvSpPr>
            <a:spLocks noGrp="1"/>
          </p:cNvSpPr>
          <p:nvPr>
            <p:ph type="ftr" sz="quarter" idx="2"/>
          </p:nvPr>
        </p:nvSpPr>
        <p:spPr>
          <a:xfrm>
            <a:off x="12" y="9428280"/>
            <a:ext cx="2946275" cy="498366"/>
          </a:xfrm>
          <a:prstGeom prst="rect">
            <a:avLst/>
          </a:prstGeom>
        </p:spPr>
        <p:txBody>
          <a:bodyPr vert="horz" lIns="90416" tIns="45208" rIns="90416" bIns="45208" rtlCol="0" anchor="b"/>
          <a:lstStyle>
            <a:lvl1pPr algn="l">
              <a:defRPr sz="1200"/>
            </a:lvl1pPr>
          </a:lstStyle>
          <a:p>
            <a:endParaRPr lang="en-CY" dirty="0"/>
          </a:p>
        </p:txBody>
      </p:sp>
      <p:sp>
        <p:nvSpPr>
          <p:cNvPr id="5" name="Slide Number Placeholder 4">
            <a:extLst>
              <a:ext uri="{FF2B5EF4-FFF2-40B4-BE49-F238E27FC236}">
                <a16:creationId xmlns:a16="http://schemas.microsoft.com/office/drawing/2014/main" id="{7B85F3B1-452D-E0E6-0BED-E5A006A2085B}"/>
              </a:ext>
            </a:extLst>
          </p:cNvPr>
          <p:cNvSpPr>
            <a:spLocks noGrp="1"/>
          </p:cNvSpPr>
          <p:nvPr>
            <p:ph type="sldNum" sz="quarter" idx="3"/>
          </p:nvPr>
        </p:nvSpPr>
        <p:spPr>
          <a:xfrm>
            <a:off x="3849873" y="9428280"/>
            <a:ext cx="2946275" cy="498366"/>
          </a:xfrm>
          <a:prstGeom prst="rect">
            <a:avLst/>
          </a:prstGeom>
        </p:spPr>
        <p:txBody>
          <a:bodyPr vert="horz" lIns="90416" tIns="45208" rIns="90416" bIns="45208" rtlCol="0" anchor="b"/>
          <a:lstStyle>
            <a:lvl1pPr algn="r">
              <a:defRPr sz="1200"/>
            </a:lvl1pPr>
          </a:lstStyle>
          <a:p>
            <a:fld id="{17FA4AD2-AA01-4AE0-88A8-76582514F709}" type="slidenum">
              <a:rPr lang="en-CY" smtClean="0"/>
              <a:t>‹#›</a:t>
            </a:fld>
            <a:endParaRPr lang="en-CY" dirty="0"/>
          </a:p>
        </p:txBody>
      </p:sp>
    </p:spTree>
    <p:extLst>
      <p:ext uri="{BB962C8B-B14F-4D97-AF65-F5344CB8AC3E}">
        <p14:creationId xmlns:p14="http://schemas.microsoft.com/office/powerpoint/2010/main" val="482420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2075" y="746125"/>
            <a:ext cx="6613525" cy="3721100"/>
          </a:xfrm>
          <a:prstGeom prst="rect">
            <a:avLst/>
          </a:prstGeom>
        </p:spPr>
        <p:txBody>
          <a:bodyPr lIns="90416" tIns="45208" rIns="90416" bIns="45208"/>
          <a:lstStyle/>
          <a:p>
            <a:endParaRPr dirty="0"/>
          </a:p>
        </p:txBody>
      </p:sp>
      <p:sp>
        <p:nvSpPr>
          <p:cNvPr id="117" name="Shape 117"/>
          <p:cNvSpPr>
            <a:spLocks noGrp="1"/>
          </p:cNvSpPr>
          <p:nvPr>
            <p:ph type="body" sz="quarter" idx="1"/>
          </p:nvPr>
        </p:nvSpPr>
        <p:spPr>
          <a:xfrm>
            <a:off x="906357" y="4715156"/>
            <a:ext cx="4984962" cy="4466987"/>
          </a:xfrm>
          <a:prstGeom prst="rect">
            <a:avLst/>
          </a:prstGeom>
        </p:spPr>
        <p:txBody>
          <a:bodyPr lIns="90416" tIns="45208" rIns="90416" bIns="45208"/>
          <a:lstStyle/>
          <a:p>
            <a:endParaRPr dirty="0"/>
          </a:p>
        </p:txBody>
      </p:sp>
    </p:spTree>
    <p:extLst>
      <p:ext uri="{BB962C8B-B14F-4D97-AF65-F5344CB8AC3E}">
        <p14:creationId xmlns:p14="http://schemas.microsoft.com/office/powerpoint/2010/main" val="31034736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9350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7344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5432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7638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2344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1341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1129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2092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5028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2875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9696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3592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5328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6331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5493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2316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7472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2793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9220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2428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2230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9155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566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2507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5501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3396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17594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4757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86015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7264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3017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851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224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9657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5254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7813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8117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3738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1037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6954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3926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9415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8295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8581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7714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2749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lvl1pPr>
              <a:defRPr>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atin typeface="Arial" panose="020B0604020202020204" pitchFamily="34" charset="0"/>
                <a:cs typeface="Arial" panose="020B0604020202020204" pitchFamily="34" charset="0"/>
              </a:defRPr>
            </a:lvl1pPr>
            <a:lvl2pPr marL="0" indent="0" algn="ctr">
              <a:spcBef>
                <a:spcPts val="0"/>
              </a:spcBef>
              <a:buSzTx/>
              <a:buNone/>
              <a:defRPr sz="5400">
                <a:latin typeface="Arial" panose="020B0604020202020204" pitchFamily="34" charset="0"/>
                <a:cs typeface="Arial" panose="020B0604020202020204" pitchFamily="34" charset="0"/>
              </a:defRPr>
            </a:lvl2pPr>
            <a:lvl3pPr marL="0" indent="0" algn="ctr">
              <a:spcBef>
                <a:spcPts val="0"/>
              </a:spcBef>
              <a:buSzTx/>
              <a:buNone/>
              <a:defRPr sz="5400">
                <a:latin typeface="Arial" panose="020B0604020202020204" pitchFamily="34" charset="0"/>
                <a:cs typeface="Arial" panose="020B0604020202020204" pitchFamily="34" charset="0"/>
              </a:defRPr>
            </a:lvl3pPr>
            <a:lvl4pPr marL="0" indent="0" algn="ctr">
              <a:spcBef>
                <a:spcPts val="0"/>
              </a:spcBef>
              <a:buSzTx/>
              <a:buNone/>
              <a:defRPr sz="5400">
                <a:latin typeface="Arial" panose="020B0604020202020204" pitchFamily="34" charset="0"/>
                <a:cs typeface="Arial" panose="020B0604020202020204" pitchFamily="34" charset="0"/>
              </a:defRPr>
            </a:lvl4pPr>
            <a:lvl5pPr marL="0" indent="0" algn="ctr">
              <a:spcBef>
                <a:spcPts val="0"/>
              </a:spcBef>
              <a:buSzTx/>
              <a:buNone/>
              <a:defRPr sz="540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xfrm>
            <a:off x="1778000" y="13302638"/>
            <a:ext cx="670041" cy="826723"/>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FB3B-8676-54AA-E391-95941BE1957B}"/>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CY"/>
          </a:p>
        </p:txBody>
      </p:sp>
      <p:sp>
        <p:nvSpPr>
          <p:cNvPr id="3" name="Slide Number Placeholder 2">
            <a:extLst>
              <a:ext uri="{FF2B5EF4-FFF2-40B4-BE49-F238E27FC236}">
                <a16:creationId xmlns:a16="http://schemas.microsoft.com/office/drawing/2014/main" id="{055E32A4-DF90-9487-4BD7-7044C9BC46BC}"/>
              </a:ext>
            </a:extLst>
          </p:cNvPr>
          <p:cNvSpPr>
            <a:spLocks noGrp="1"/>
          </p:cNvSpPr>
          <p:nvPr>
            <p:ph type="sldNum" sz="quarter" idx="10"/>
          </p:nvPr>
        </p:nvSpPr>
        <p:spPr/>
        <p:txBody>
          <a:bodyPr/>
          <a:lstStyle/>
          <a:p>
            <a:fld id="{86CB4B4D-7CA3-9044-876B-883B54F8677D}" type="slidenum">
              <a:rPr lang="en-CY" smtClean="0"/>
              <a:t>‹#›</a:t>
            </a:fld>
            <a:endParaRPr lang="en-CY" dirty="0"/>
          </a:p>
        </p:txBody>
      </p:sp>
    </p:spTree>
    <p:extLst>
      <p:ext uri="{BB962C8B-B14F-4D97-AF65-F5344CB8AC3E}">
        <p14:creationId xmlns:p14="http://schemas.microsoft.com/office/powerpoint/2010/main" val="250387788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l-GR" dirty="0"/>
          </a:p>
        </p:txBody>
      </p:sp>
      <p:sp>
        <p:nvSpPr>
          <p:cNvPr id="3" name="Content Placeholder 2"/>
          <p:cNvSpPr>
            <a:spLocks noGrp="1"/>
          </p:cNvSpPr>
          <p:nvPr>
            <p:ph sz="half" idx="1"/>
          </p:nvPr>
        </p:nvSpPr>
        <p:spPr>
          <a:xfrm>
            <a:off x="1219200" y="3200401"/>
            <a:ext cx="10769600" cy="9051926"/>
          </a:xfrm>
        </p:spPr>
        <p:txBody>
          <a:bodyPr/>
          <a:lstStyle>
            <a:lvl1pPr>
              <a:defRPr sz="5600">
                <a:latin typeface="Arial" panose="020B0604020202020204" pitchFamily="34" charset="0"/>
                <a:cs typeface="Arial" panose="020B0604020202020204" pitchFamily="34" charset="0"/>
              </a:defRPr>
            </a:lvl1pPr>
            <a:lvl2pPr>
              <a:defRPr sz="4800">
                <a:latin typeface="Arial" panose="020B0604020202020204" pitchFamily="34" charset="0"/>
                <a:cs typeface="Arial" panose="020B0604020202020204" pitchFamily="34" charset="0"/>
              </a:defRPr>
            </a:lvl2pPr>
            <a:lvl3pPr>
              <a:defRPr sz="4000">
                <a:latin typeface="Arial" panose="020B0604020202020204" pitchFamily="34" charset="0"/>
                <a:cs typeface="Arial" panose="020B0604020202020204" pitchFamily="34" charset="0"/>
              </a:defRPr>
            </a:lvl3pPr>
            <a:lvl4pPr>
              <a:defRPr sz="3600">
                <a:latin typeface="Arial" panose="020B0604020202020204" pitchFamily="34" charset="0"/>
                <a:cs typeface="Arial" panose="020B0604020202020204" pitchFamily="34" charset="0"/>
              </a:defRPr>
            </a:lvl4pPr>
            <a:lvl5pPr>
              <a:defRPr sz="3600">
                <a:latin typeface="Arial" panose="020B0604020202020204" pitchFamily="34" charset="0"/>
                <a:cs typeface="Arial" panose="020B0604020202020204" pitchFamily="34" charset="0"/>
              </a:defRPr>
            </a:lvl5pPr>
            <a:lvl6pPr>
              <a:defRPr sz="3600"/>
            </a:lvl6pPr>
            <a:lvl7pPr>
              <a:defRPr sz="3600"/>
            </a:lvl7pPr>
            <a:lvl8pPr>
              <a:defRPr sz="3600"/>
            </a:lvl8pPr>
            <a:lvl9pPr>
              <a:defRPr sz="3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Content Placeholder 3"/>
          <p:cNvSpPr>
            <a:spLocks noGrp="1"/>
          </p:cNvSpPr>
          <p:nvPr>
            <p:ph sz="half" idx="2"/>
          </p:nvPr>
        </p:nvSpPr>
        <p:spPr>
          <a:xfrm>
            <a:off x="12395200" y="3200401"/>
            <a:ext cx="10769600" cy="9051926"/>
          </a:xfrm>
        </p:spPr>
        <p:txBody>
          <a:bodyPr/>
          <a:lstStyle>
            <a:lvl1pPr>
              <a:defRPr sz="5600">
                <a:latin typeface="Arial" panose="020B0604020202020204" pitchFamily="34" charset="0"/>
                <a:cs typeface="Arial" panose="020B0604020202020204" pitchFamily="34" charset="0"/>
              </a:defRPr>
            </a:lvl1pPr>
            <a:lvl2pPr>
              <a:defRPr sz="4800">
                <a:latin typeface="Arial" panose="020B0604020202020204" pitchFamily="34" charset="0"/>
                <a:cs typeface="Arial" panose="020B0604020202020204" pitchFamily="34" charset="0"/>
              </a:defRPr>
            </a:lvl2pPr>
            <a:lvl3pPr>
              <a:defRPr sz="4000">
                <a:latin typeface="Arial" panose="020B0604020202020204" pitchFamily="34" charset="0"/>
                <a:cs typeface="Arial" panose="020B0604020202020204" pitchFamily="34" charset="0"/>
              </a:defRPr>
            </a:lvl3pPr>
            <a:lvl4pPr>
              <a:defRPr sz="3600">
                <a:latin typeface="Arial" panose="020B0604020202020204" pitchFamily="34" charset="0"/>
                <a:cs typeface="Arial" panose="020B0604020202020204" pitchFamily="34" charset="0"/>
              </a:defRPr>
            </a:lvl4pPr>
            <a:lvl5pPr>
              <a:defRPr sz="3600">
                <a:latin typeface="Arial" panose="020B0604020202020204" pitchFamily="34" charset="0"/>
                <a:cs typeface="Arial" panose="020B0604020202020204" pitchFamily="34" charset="0"/>
              </a:defRPr>
            </a:lvl5pPr>
            <a:lvl6pPr>
              <a:defRPr sz="3600"/>
            </a:lvl6pPr>
            <a:lvl7pPr>
              <a:defRPr sz="3600"/>
            </a:lvl7pPr>
            <a:lvl8pPr>
              <a:defRPr sz="3600"/>
            </a:lvl8pPr>
            <a:lvl9pPr>
              <a:defRPr sz="3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5" name="Date Placeholder 4"/>
          <p:cNvSpPr>
            <a:spLocks noGrp="1"/>
          </p:cNvSpPr>
          <p:nvPr>
            <p:ph type="dt" sz="half" idx="10"/>
          </p:nvPr>
        </p:nvSpPr>
        <p:spPr/>
        <p:txBody>
          <a:bodyPr/>
          <a:lstStyle/>
          <a:p>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2E8DE51F-38A4-4EEC-85CE-1C9509C2B507}" type="slidenum">
              <a:rPr lang="el-GR" smtClean="0"/>
              <a:t>‹#›</a:t>
            </a:fld>
            <a:endParaRPr lang="el-GR" dirty="0"/>
          </a:p>
        </p:txBody>
      </p:sp>
    </p:spTree>
    <p:extLst>
      <p:ext uri="{BB962C8B-B14F-4D97-AF65-F5344CB8AC3E}">
        <p14:creationId xmlns:p14="http://schemas.microsoft.com/office/powerpoint/2010/main" val="356837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3A26-3AE5-88FA-8074-F46096145872}"/>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A8DFFA9D-5C76-E814-E9C4-373EB81499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571DC0F8-8FAA-712F-00DA-5707F852691B}"/>
              </a:ext>
            </a:extLst>
          </p:cNvPr>
          <p:cNvSpPr>
            <a:spLocks noGrp="1"/>
          </p:cNvSpPr>
          <p:nvPr>
            <p:ph type="dt" sz="half" idx="10"/>
          </p:nvPr>
        </p:nvSpPr>
        <p:spPr/>
        <p:txBody>
          <a:bodyPr/>
          <a:lstStyle/>
          <a:p>
            <a:endParaRPr lang="en-CY"/>
          </a:p>
        </p:txBody>
      </p:sp>
      <p:sp>
        <p:nvSpPr>
          <p:cNvPr id="5" name="Footer Placeholder 4">
            <a:extLst>
              <a:ext uri="{FF2B5EF4-FFF2-40B4-BE49-F238E27FC236}">
                <a16:creationId xmlns:a16="http://schemas.microsoft.com/office/drawing/2014/main" id="{AD342E76-7D12-8AE6-570C-5F96630818E5}"/>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8F9568F2-F7D1-7BE1-AA49-D7EAB0B31DF4}"/>
              </a:ext>
            </a:extLst>
          </p:cNvPr>
          <p:cNvSpPr>
            <a:spLocks noGrp="1"/>
          </p:cNvSpPr>
          <p:nvPr>
            <p:ph type="sldNum" sz="quarter" idx="12"/>
          </p:nvPr>
        </p:nvSpPr>
        <p:spPr>
          <a:xfrm>
            <a:off x="1671261" y="13320684"/>
            <a:ext cx="488916" cy="471924"/>
          </a:xfrm>
        </p:spPr>
        <p:txBody>
          <a:bodyPr/>
          <a:lstStyle/>
          <a:p>
            <a:fld id="{2D94F7AE-454E-4C9E-A3B0-6ABCEC81F272}" type="slidenum">
              <a:rPr lang="en-CY" smtClean="0"/>
              <a:t>‹#›</a:t>
            </a:fld>
            <a:endParaRPr lang="en-CY"/>
          </a:p>
        </p:txBody>
      </p:sp>
    </p:spTree>
    <p:extLst>
      <p:ext uri="{BB962C8B-B14F-4D97-AF65-F5344CB8AC3E}">
        <p14:creationId xmlns:p14="http://schemas.microsoft.com/office/powerpoint/2010/main" val="4789696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689100" y="13320684"/>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75" r:id="rId2"/>
    <p:sldLayoutId id="2147483676" r:id="rId3"/>
    <p:sldLayoutId id="2147483677" r:id="rId4"/>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3"/>
          <a:stretch>
            <a:fillRect/>
          </a:stretch>
        </p:blipFill>
        <p:spPr>
          <a:xfrm>
            <a:off x="-97472" y="-2143115"/>
            <a:ext cx="24737827" cy="16610210"/>
          </a:xfrm>
          <a:prstGeom prst="rect">
            <a:avLst/>
          </a:prstGeom>
          <a:ln w="12700">
            <a:miter lim="400000"/>
          </a:ln>
        </p:spPr>
      </p:pic>
      <p:sp>
        <p:nvSpPr>
          <p:cNvPr id="120" name="Πολεοδομική άδεια.…"/>
          <p:cNvSpPr txBox="1">
            <a:spLocks noGrp="1"/>
          </p:cNvSpPr>
          <p:nvPr>
            <p:ph type="ctrTitle"/>
          </p:nvPr>
        </p:nvSpPr>
        <p:spPr>
          <a:xfrm>
            <a:off x="1176544" y="1067674"/>
            <a:ext cx="21464000" cy="5126093"/>
          </a:xfrm>
          <a:prstGeom prst="rect">
            <a:avLst/>
          </a:prstGeom>
        </p:spPr>
        <p:txBody>
          <a:bodyPr anchor="t">
            <a:normAutofit/>
          </a:bodyPr>
          <a:lstStyle/>
          <a:p>
            <a:pPr algn="l">
              <a:defRPr sz="8500" b="1">
                <a:solidFill>
                  <a:srgbClr val="FFFFFF"/>
                </a:solidFill>
                <a:latin typeface="Arial"/>
                <a:ea typeface="Arial"/>
                <a:cs typeface="Arial"/>
                <a:sym typeface="Arial"/>
              </a:defRPr>
            </a:pPr>
            <a:r>
              <a:rPr lang="el-GR" sz="8000" dirty="0"/>
              <a:t>Απολογισμός 1</a:t>
            </a:r>
            <a:r>
              <a:rPr lang="el-GR" sz="8000" baseline="30000" dirty="0"/>
              <a:t>ου</a:t>
            </a:r>
            <a:r>
              <a:rPr lang="el-GR" sz="8000" dirty="0"/>
              <a:t> έτους:</a:t>
            </a:r>
            <a:br>
              <a:rPr lang="el-GR" sz="8000" dirty="0"/>
            </a:br>
            <a:r>
              <a:rPr lang="el-GR" sz="8000" dirty="0"/>
              <a:t>Υλοποίηση Προγράμματος Διακυβέρνησης </a:t>
            </a:r>
            <a:br>
              <a:rPr lang="el-GR" sz="8000" dirty="0"/>
            </a:br>
            <a:r>
              <a:rPr lang="el-GR" sz="8000" dirty="0"/>
              <a:t>Υπουργείου Οικονομικών</a:t>
            </a:r>
            <a:br>
              <a:rPr lang="el-GR" dirty="0"/>
            </a:br>
            <a:endParaRPr lang="el-GR" sz="8600" dirty="0"/>
          </a:p>
        </p:txBody>
      </p:sp>
      <p:sp>
        <p:nvSpPr>
          <p:cNvPr id="122"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defRPr sz="1000" b="0">
                <a:solidFill>
                  <a:srgbClr val="FFFFFF"/>
                </a:solidFill>
                <a:latin typeface="Arial"/>
                <a:ea typeface="Arial"/>
                <a:cs typeface="Arial"/>
                <a:sym typeface="Arial"/>
              </a:defRPr>
            </a:pPr>
            <a:r>
              <a:rPr b="1" dirty="0"/>
              <a:t>ΚΥΠΡΙΑΚΗ ΔΗΜΟΚΡΑΤΙΑ</a:t>
            </a:r>
            <a:r>
              <a:rPr dirty="0"/>
              <a:t> / ΠΝΕΥΜΑΤΙΚΑ ΔΙΚΑΙΩΜΑΤΑ 202</a:t>
            </a:r>
            <a:r>
              <a:rPr lang="el-GR" dirty="0"/>
              <a:t>3</a:t>
            </a:r>
            <a:endParaRPr dirty="0"/>
          </a:p>
        </p:txBody>
      </p:sp>
      <p:sp>
        <p:nvSpPr>
          <p:cNvPr id="123" name="ΥΠΟΥΡΓΕΙΟ ΕΣΩΤΕΡΙΚΩΝ"/>
          <p:cNvSpPr txBox="1"/>
          <p:nvPr/>
        </p:nvSpPr>
        <p:spPr>
          <a:xfrm>
            <a:off x="12459230" y="1072246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AB1C47CE-50D3-FEE5-3F39-C95A067E7154}"/>
              </a:ext>
            </a:extLst>
          </p:cNvPr>
          <p:cNvSpPr/>
          <p:nvPr/>
        </p:nvSpPr>
        <p:spPr>
          <a:xfrm>
            <a:off x="-13917" y="-36101"/>
            <a:ext cx="15401364" cy="2323570"/>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00408" y="11132719"/>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282646"/>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graphicFrame>
        <p:nvGraphicFramePr>
          <p:cNvPr id="7" name="Diagram 6">
            <a:extLst>
              <a:ext uri="{FF2B5EF4-FFF2-40B4-BE49-F238E27FC236}">
                <a16:creationId xmlns:a16="http://schemas.microsoft.com/office/drawing/2014/main" id="{CF9939F6-9DD5-FE09-6A85-79DBFF1DC34A}"/>
              </a:ext>
            </a:extLst>
          </p:cNvPr>
          <p:cNvGraphicFramePr/>
          <p:nvPr>
            <p:extLst>
              <p:ext uri="{D42A27DB-BD31-4B8C-83A1-F6EECF244321}">
                <p14:modId xmlns:p14="http://schemas.microsoft.com/office/powerpoint/2010/main" val="4022432439"/>
              </p:ext>
            </p:extLst>
          </p:nvPr>
        </p:nvGraphicFramePr>
        <p:xfrm>
          <a:off x="2210965" y="1320889"/>
          <a:ext cx="18387445" cy="10837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18310C9E-02F8-002E-2A05-32688DFF9D16}"/>
              </a:ext>
            </a:extLst>
          </p:cNvPr>
          <p:cNvSpPr txBox="1"/>
          <p:nvPr/>
        </p:nvSpPr>
        <p:spPr>
          <a:xfrm>
            <a:off x="265079" y="616201"/>
            <a:ext cx="1141324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2. Μέτρα αντιμετώπισης της ακρίβειας </a:t>
            </a:r>
          </a:p>
        </p:txBody>
      </p:sp>
      <p:sp>
        <p:nvSpPr>
          <p:cNvPr id="11" name="01/…">
            <a:extLst>
              <a:ext uri="{FF2B5EF4-FFF2-40B4-BE49-F238E27FC236}">
                <a16:creationId xmlns:a16="http://schemas.microsoft.com/office/drawing/2014/main" id="{2459025B-5A70-BBCA-16CA-7CB022CD2A6E}"/>
              </a:ext>
            </a:extLst>
          </p:cNvPr>
          <p:cNvSpPr txBox="1"/>
          <p:nvPr/>
        </p:nvSpPr>
        <p:spPr>
          <a:xfrm>
            <a:off x="509582" y="2538821"/>
            <a:ext cx="22397428" cy="1041591"/>
          </a:xfrm>
          <a:prstGeom prst="rect">
            <a:avLst/>
          </a:prstGeom>
          <a:ln w="12700">
            <a:miter lim="400000"/>
          </a:ln>
        </p:spPr>
        <p:txBody>
          <a:bodyPr wrap="square" lIns="50780" tIns="50780" rIns="50780" bIns="50780">
            <a:spAutoFit/>
          </a:bodyPr>
          <a:lstStyle/>
          <a:p>
            <a:pPr defTabSz="821055">
              <a:lnSpc>
                <a:spcPct val="120000"/>
              </a:lnSpc>
              <a:defRPr sz="4000">
                <a:solidFill>
                  <a:srgbClr val="3B8396"/>
                </a:solidFill>
                <a:latin typeface="Arial" panose="020B0604020202020204"/>
                <a:ea typeface="Arial" panose="020B0604020202020204"/>
                <a:cs typeface="Arial" panose="020B0604020202020204"/>
                <a:sym typeface="Arial" panose="020B0604020202020204"/>
              </a:defRPr>
            </a:pPr>
            <a:r>
              <a:rPr lang="el-GR" sz="5600" u="sng" dirty="0">
                <a:solidFill>
                  <a:srgbClr val="00A2FF">
                    <a:lumMod val="50000"/>
                  </a:srgbClr>
                </a:solidFill>
                <a:latin typeface="Arial" panose="020B0604020202020204" pitchFamily="34" charset="0"/>
                <a:cs typeface="Arial" panose="020B0604020202020204" pitchFamily="34" charset="0"/>
                <a:sym typeface="Arial" panose="020B0604020202020204"/>
              </a:rPr>
              <a:t>Τρεις Δέσμες Μέτρων</a:t>
            </a:r>
          </a:p>
        </p:txBody>
      </p:sp>
      <p:sp>
        <p:nvSpPr>
          <p:cNvPr id="3" name="TextBox 2">
            <a:extLst>
              <a:ext uri="{FF2B5EF4-FFF2-40B4-BE49-F238E27FC236}">
                <a16:creationId xmlns:a16="http://schemas.microsoft.com/office/drawing/2014/main" id="{E9A8FC57-28CE-894A-0D93-60B1AAC38871}"/>
              </a:ext>
            </a:extLst>
          </p:cNvPr>
          <p:cNvSpPr txBox="1"/>
          <p:nvPr/>
        </p:nvSpPr>
        <p:spPr>
          <a:xfrm>
            <a:off x="13111463" y="10762285"/>
            <a:ext cx="748694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l-GR" dirty="0">
                <a:solidFill>
                  <a:srgbClr val="FF0000"/>
                </a:solidFill>
              </a:rPr>
              <a:t>Ολικό Κόστος: </a:t>
            </a:r>
            <a:r>
              <a:rPr lang="el-GR" dirty="0">
                <a:solidFill>
                  <a:srgbClr val="FF0000"/>
                </a:solidFill>
                <a:latin typeface="Arial" panose="020B0604020202020204" pitchFamily="34" charset="0"/>
                <a:cs typeface="Arial" panose="020B0604020202020204" pitchFamily="34" charset="0"/>
              </a:rPr>
              <a:t>€ 291,3 εκ</a:t>
            </a:r>
            <a:endParaRPr lang="en-US" dirty="0">
              <a:solidFill>
                <a:srgbClr val="FF0000"/>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4" name="Slide Number Placeholder 3">
            <a:extLst>
              <a:ext uri="{FF2B5EF4-FFF2-40B4-BE49-F238E27FC236}">
                <a16:creationId xmlns:a16="http://schemas.microsoft.com/office/drawing/2014/main" id="{9A7FE971-5721-D072-6CF0-7ADF172E0BB4}"/>
              </a:ext>
            </a:extLst>
          </p:cNvPr>
          <p:cNvSpPr>
            <a:spLocks noGrp="1"/>
          </p:cNvSpPr>
          <p:nvPr>
            <p:ph type="sldNum" sz="quarter" idx="12"/>
          </p:nvPr>
        </p:nvSpPr>
        <p:spPr/>
        <p:txBody>
          <a:bodyPr/>
          <a:lstStyle/>
          <a:p>
            <a:fld id="{2E8DE51F-38A4-4EEC-85CE-1C9509C2B507}" type="slidenum">
              <a:rPr lang="el-GR" smtClean="0"/>
              <a:t>10</a:t>
            </a:fld>
            <a:endParaRPr lang="el-GR" dirty="0"/>
          </a:p>
        </p:txBody>
      </p:sp>
    </p:spTree>
    <p:extLst>
      <p:ext uri="{BB962C8B-B14F-4D97-AF65-F5344CB8AC3E}">
        <p14:creationId xmlns:p14="http://schemas.microsoft.com/office/powerpoint/2010/main" val="207960269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99ADF02D-4889-58A0-4F2F-D8F318BDD360}"/>
              </a:ext>
            </a:extLst>
          </p:cNvPr>
          <p:cNvSpPr/>
          <p:nvPr/>
        </p:nvSpPr>
        <p:spPr>
          <a:xfrm>
            <a:off x="-13917" y="-36101"/>
            <a:ext cx="15401364" cy="2323570"/>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00408" y="11132719"/>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2" name="ΜΗΧΑΝΙΣΜΟΣ ΑΝΑΚΑΜΨΗΣ ΚΑΙ ΑΝΘΕΚΤΙΚΟΤΗΤΑΣ">
            <a:extLst>
              <a:ext uri="{FF2B5EF4-FFF2-40B4-BE49-F238E27FC236}">
                <a16:creationId xmlns:a16="http://schemas.microsoft.com/office/drawing/2014/main" id="{E81247AD-C7E3-1802-8D77-FD74C629EEDC}"/>
              </a:ext>
            </a:extLst>
          </p:cNvPr>
          <p:cNvSpPr txBox="1"/>
          <p:nvPr/>
        </p:nvSpPr>
        <p:spPr>
          <a:xfrm>
            <a:off x="263691" y="647475"/>
            <a:ext cx="14544640" cy="7797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lvl="0">
              <a:lnSpc>
                <a:spcPct val="100000"/>
              </a:lnSpc>
            </a:pPr>
            <a:r>
              <a:rPr lang="el-GR" sz="4400" spc="150" dirty="0">
                <a:solidFill>
                  <a:srgbClr val="002A7E"/>
                </a:solidFill>
                <a:latin typeface="Arial" panose="020B0604020202020204"/>
                <a:cs typeface="Arial" panose="020B0604020202020204"/>
              </a:rPr>
              <a:t>2. Μέτρα αντιμετώπισης της ακρίβειας (1/5)</a:t>
            </a: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3" name="01/…">
            <a:extLst>
              <a:ext uri="{FF2B5EF4-FFF2-40B4-BE49-F238E27FC236}">
                <a16:creationId xmlns:a16="http://schemas.microsoft.com/office/drawing/2014/main" id="{85409D12-B49D-9944-C5D3-96B0986C6BB7}"/>
              </a:ext>
            </a:extLst>
          </p:cNvPr>
          <p:cNvSpPr txBox="1"/>
          <p:nvPr/>
        </p:nvSpPr>
        <p:spPr>
          <a:xfrm>
            <a:off x="1536270" y="2118448"/>
            <a:ext cx="22397428" cy="672708"/>
          </a:xfrm>
          <a:prstGeom prst="rect">
            <a:avLst/>
          </a:prstGeom>
          <a:ln w="12700">
            <a:miter lim="400000"/>
          </a:ln>
        </p:spPr>
        <p:txBody>
          <a:bodyPr wrap="square" lIns="50780" tIns="50780" rIns="50780" bIns="50780">
            <a:spAutoFit/>
          </a:bodyPr>
          <a:lstStyle/>
          <a:p>
            <a:pPr algn="l" defTabSz="821055">
              <a:lnSpc>
                <a:spcPct val="120000"/>
              </a:lnSpc>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u="sng" dirty="0">
              <a:solidFill>
                <a:srgbClr val="002A7E"/>
              </a:solidFill>
              <a:latin typeface="Arial" panose="020B0604020202020204" pitchFamily="34" charset="0"/>
              <a:cs typeface="Arial" panose="020B0604020202020204" pitchFamily="34" charset="0"/>
              <a:sym typeface="Arial" panose="020B0604020202020204"/>
            </a:endParaRPr>
          </a:p>
        </p:txBody>
      </p:sp>
      <p:sp>
        <p:nvSpPr>
          <p:cNvPr id="8" name="01/…">
            <a:extLst>
              <a:ext uri="{FF2B5EF4-FFF2-40B4-BE49-F238E27FC236}">
                <a16:creationId xmlns:a16="http://schemas.microsoft.com/office/drawing/2014/main" id="{65FDC0E1-7FC8-963E-DA26-E85FA79E2835}"/>
              </a:ext>
            </a:extLst>
          </p:cNvPr>
          <p:cNvSpPr txBox="1"/>
          <p:nvPr/>
        </p:nvSpPr>
        <p:spPr>
          <a:xfrm>
            <a:off x="196099" y="2161542"/>
            <a:ext cx="23991801" cy="13193380"/>
          </a:xfrm>
          <a:prstGeom prst="rect">
            <a:avLst/>
          </a:prstGeom>
          <a:ln w="12700">
            <a:miter lim="400000"/>
          </a:ln>
        </p:spPr>
        <p:txBody>
          <a:bodyPr wrap="square" lIns="50780" tIns="50780" rIns="50780" bIns="50780">
            <a:spAutoFit/>
          </a:bodyPr>
          <a:lstStyle/>
          <a:p>
            <a:pPr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000" dirty="0">
                <a:solidFill>
                  <a:srgbClr val="002A7E"/>
                </a:solidFill>
                <a:latin typeface="Arial" panose="020B0604020202020204" pitchFamily="34" charset="0"/>
                <a:cs typeface="Arial" panose="020B0604020202020204" pitchFamily="34" charset="0"/>
                <a:sym typeface="Arial" panose="020B0604020202020204"/>
              </a:rPr>
              <a:t>     </a:t>
            </a:r>
            <a:r>
              <a:rPr lang="el-GR" sz="4000" u="sng" dirty="0">
                <a:solidFill>
                  <a:srgbClr val="002A7E"/>
                </a:solidFill>
                <a:latin typeface="Arial" panose="020B0604020202020204" pitchFamily="34" charset="0"/>
                <a:cs typeface="Arial" panose="020B0604020202020204" pitchFamily="34" charset="0"/>
                <a:sym typeface="Arial" panose="020B0604020202020204"/>
              </a:rPr>
              <a:t>1η Δέσμη Μέτρων αντιμετώπισης της ακρίβειας (Οκτώβριος 2023)</a:t>
            </a:r>
          </a:p>
          <a:p>
            <a:pPr marL="457200" indent="-457200" algn="just" defTabSz="821055">
              <a:lnSpc>
                <a:spcPct val="150000"/>
              </a:lnSpc>
              <a:spcBef>
                <a:spcPts val="6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u="sng" dirty="0">
                <a:solidFill>
                  <a:srgbClr val="002A7E"/>
                </a:solidFill>
                <a:latin typeface="Arial" panose="020B0604020202020204" pitchFamily="34" charset="0"/>
                <a:cs typeface="Arial" panose="020B0604020202020204" pitchFamily="34" charset="0"/>
                <a:sym typeface="Arial" panose="020B0604020202020204"/>
              </a:rPr>
              <a:t>Κλιμακωτή επιδότηση του κόστους ηλεκτρικού ρεύματος</a:t>
            </a:r>
            <a:r>
              <a:rPr lang="el-GR" sz="3400" b="0" i="1" dirty="0">
                <a:solidFill>
                  <a:srgbClr val="002A7E"/>
                </a:solidFill>
                <a:latin typeface="Arial" panose="020B0604020202020204" pitchFamily="34" charset="0"/>
                <a:cs typeface="Arial" panose="020B0604020202020204" pitchFamily="34" charset="0"/>
                <a:sym typeface="Arial" panose="020B0604020202020204"/>
              </a:rPr>
              <a:t> </a:t>
            </a:r>
            <a:r>
              <a:rPr lang="el-GR" sz="3400" dirty="0">
                <a:solidFill>
                  <a:srgbClr val="002A7E"/>
                </a:solidFill>
                <a:latin typeface="Arial" panose="020B0604020202020204" pitchFamily="34" charset="0"/>
                <a:cs typeface="Arial" panose="020B0604020202020204" pitchFamily="34" charset="0"/>
                <a:sym typeface="Arial" panose="020B0604020202020204"/>
              </a:rPr>
              <a:t>για τους τιμολογούμενους μήνες Νοεμβρίου 2023 - </a:t>
            </a:r>
            <a:r>
              <a:rPr lang="el-GR" sz="3400" b="0" dirty="0">
                <a:solidFill>
                  <a:srgbClr val="002A7E"/>
                </a:solidFill>
                <a:latin typeface="Arial" panose="020B0604020202020204" pitchFamily="34" charset="0"/>
                <a:cs typeface="Arial" panose="020B0604020202020204" pitchFamily="34" charset="0"/>
                <a:sym typeface="Arial" panose="020B0604020202020204"/>
              </a:rPr>
              <a:t>Φεβρουαρίου 2024 σε </a:t>
            </a:r>
            <a:r>
              <a:rPr lang="el-GR" sz="3400" u="sng" dirty="0">
                <a:solidFill>
                  <a:srgbClr val="002A7E"/>
                </a:solidFill>
                <a:latin typeface="Arial" panose="020B0604020202020204" pitchFamily="34" charset="0"/>
                <a:cs typeface="Arial" panose="020B0604020202020204" pitchFamily="34" charset="0"/>
                <a:sym typeface="Arial" panose="020B0604020202020204"/>
              </a:rPr>
              <a:t>429,000 οικίες</a:t>
            </a:r>
            <a:r>
              <a:rPr lang="el-GR" sz="3400" b="0" u="sng" dirty="0">
                <a:solidFill>
                  <a:srgbClr val="002A7E"/>
                </a:solidFill>
                <a:latin typeface="Arial" panose="020B0604020202020204" pitchFamily="34" charset="0"/>
                <a:cs typeface="Arial" panose="020B0604020202020204" pitchFamily="34" charset="0"/>
                <a:sym typeface="Arial" panose="020B0604020202020204"/>
              </a:rPr>
              <a:t> </a:t>
            </a:r>
            <a:r>
              <a:rPr lang="el-GR" sz="3400" b="0" dirty="0">
                <a:solidFill>
                  <a:srgbClr val="002A7E"/>
                </a:solidFill>
                <a:latin typeface="Arial" panose="020B0604020202020204" pitchFamily="34" charset="0"/>
                <a:cs typeface="Arial" panose="020B0604020202020204" pitchFamily="34" charset="0"/>
                <a:sym typeface="Arial" panose="020B0604020202020204"/>
              </a:rPr>
              <a:t>και </a:t>
            </a:r>
            <a:r>
              <a:rPr lang="el-GR" sz="3400" u="sng" dirty="0">
                <a:solidFill>
                  <a:srgbClr val="002A7E"/>
                </a:solidFill>
                <a:latin typeface="Arial" panose="020B0604020202020204" pitchFamily="34" charset="0"/>
                <a:cs typeface="Arial" panose="020B0604020202020204" pitchFamily="34" charset="0"/>
                <a:sym typeface="Arial" panose="020B0604020202020204"/>
              </a:rPr>
              <a:t>106,000 επιχειρήσεις </a:t>
            </a:r>
            <a:endParaRPr lang="el-GR" sz="3400" dirty="0">
              <a:solidFill>
                <a:srgbClr val="002A7E"/>
              </a:solidFill>
              <a:latin typeface="Arial" panose="020B0604020202020204" pitchFamily="34" charset="0"/>
              <a:cs typeface="Arial" panose="020B0604020202020204" pitchFamily="34" charset="0"/>
              <a:sym typeface="Arial" panose="020B0604020202020204"/>
            </a:endParaRPr>
          </a:p>
          <a:p>
            <a:pPr marL="457200" indent="-457200" algn="just" defTabSz="821055">
              <a:lnSpc>
                <a:spcPct val="150000"/>
              </a:lnSpc>
              <a:spcBef>
                <a:spcPts val="6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u="sng" dirty="0">
                <a:solidFill>
                  <a:srgbClr val="002A7E"/>
                </a:solidFill>
                <a:latin typeface="Arial" panose="020B0604020202020204" pitchFamily="34" charset="0"/>
                <a:cs typeface="Arial" panose="020B0604020202020204" pitchFamily="34" charset="0"/>
                <a:sym typeface="Arial" panose="020B0604020202020204"/>
              </a:rPr>
              <a:t>Μείωση του ειδικού φόρου κατανάλωσης καυσίμων κίνησης</a:t>
            </a:r>
            <a:r>
              <a:rPr lang="el-GR" sz="3400" dirty="0">
                <a:solidFill>
                  <a:srgbClr val="002A7E"/>
                </a:solidFill>
                <a:latin typeface="Arial" panose="020B0604020202020204" pitchFamily="34" charset="0"/>
                <a:cs typeface="Arial" panose="020B0604020202020204" pitchFamily="34" charset="0"/>
                <a:sym typeface="Arial" panose="020B0604020202020204"/>
              </a:rPr>
              <a:t> </a:t>
            </a:r>
            <a:r>
              <a:rPr lang="el-GR" sz="3400" b="0" dirty="0">
                <a:solidFill>
                  <a:srgbClr val="002A7E"/>
                </a:solidFill>
                <a:latin typeface="Arial" panose="020B0604020202020204" pitchFamily="34" charset="0"/>
                <a:cs typeface="Arial" panose="020B0604020202020204" pitchFamily="34" charset="0"/>
                <a:sym typeface="Arial" panose="020B0604020202020204"/>
              </a:rPr>
              <a:t>κατά 8,33 </a:t>
            </a:r>
            <a:r>
              <a:rPr lang="el-GR" sz="3400" b="0" dirty="0" err="1">
                <a:solidFill>
                  <a:srgbClr val="002A7E"/>
                </a:solidFill>
                <a:latin typeface="Arial" panose="020B0604020202020204" pitchFamily="34" charset="0"/>
                <a:cs typeface="Arial" panose="020B0604020202020204" pitchFamily="34" charset="0"/>
                <a:sym typeface="Arial" panose="020B0604020202020204"/>
              </a:rPr>
              <a:t>σεντ</a:t>
            </a:r>
            <a:r>
              <a:rPr lang="el-GR" sz="3400" b="0" dirty="0">
                <a:solidFill>
                  <a:srgbClr val="002A7E"/>
                </a:solidFill>
                <a:latin typeface="Arial" panose="020B0604020202020204" pitchFamily="34" charset="0"/>
                <a:cs typeface="Arial" panose="020B0604020202020204" pitchFamily="34" charset="0"/>
                <a:sym typeface="Arial" panose="020B0604020202020204"/>
              </a:rPr>
              <a:t> το λίτρο στους ελάχιστους συντελεστές με βάση το κοινοτικό κεκτημένο για τους μήνες Νοέμβριο 2023 - Φεβρουάριο 2024 </a:t>
            </a:r>
          </a:p>
          <a:p>
            <a:pPr marL="457200" indent="-457200" algn="just" defTabSz="821055">
              <a:lnSpc>
                <a:spcPct val="150000"/>
              </a:lnSpc>
              <a:spcBef>
                <a:spcPts val="6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u="sng" dirty="0">
                <a:solidFill>
                  <a:srgbClr val="002A7E"/>
                </a:solidFill>
                <a:latin typeface="Arial" panose="020B0604020202020204" pitchFamily="34" charset="0"/>
                <a:cs typeface="Arial" panose="020B0604020202020204" pitchFamily="34" charset="0"/>
                <a:sym typeface="Arial" panose="020B0604020202020204"/>
              </a:rPr>
              <a:t>Μείωση του φόρου κατανάλωσης στο πετρέλαιο θέρμανσης</a:t>
            </a:r>
            <a:r>
              <a:rPr lang="el-GR" sz="3400" dirty="0">
                <a:solidFill>
                  <a:srgbClr val="002A7E"/>
                </a:solidFill>
                <a:latin typeface="Arial" panose="020B0604020202020204" pitchFamily="34" charset="0"/>
                <a:cs typeface="Arial" panose="020B0604020202020204" pitchFamily="34" charset="0"/>
                <a:sym typeface="Arial" panose="020B0604020202020204"/>
              </a:rPr>
              <a:t> </a:t>
            </a:r>
            <a:r>
              <a:rPr lang="el-GR" sz="3400" b="0" dirty="0">
                <a:solidFill>
                  <a:srgbClr val="002A7E"/>
                </a:solidFill>
                <a:latin typeface="Arial" panose="020B0604020202020204" pitchFamily="34" charset="0"/>
                <a:cs typeface="Arial" panose="020B0604020202020204" pitchFamily="34" charset="0"/>
                <a:sym typeface="Arial" panose="020B0604020202020204"/>
              </a:rPr>
              <a:t>στον ελάχιστο συντελεστή για τους μήνες Δεκέμβριο 2023 – Μάρτιο 2024</a:t>
            </a:r>
            <a:endParaRPr lang="el-GR" sz="3400" b="0" u="sng" dirty="0">
              <a:solidFill>
                <a:srgbClr val="002A7E"/>
              </a:solidFill>
              <a:latin typeface="Arial" panose="020B0604020202020204" pitchFamily="34" charset="0"/>
              <a:cs typeface="Arial" panose="020B0604020202020204" pitchFamily="34" charset="0"/>
              <a:sym typeface="Arial" panose="020B0604020202020204"/>
            </a:endParaRPr>
          </a:p>
          <a:p>
            <a:pPr marL="457200" indent="-457200" algn="just" defTabSz="821055">
              <a:lnSpc>
                <a:spcPct val="150000"/>
              </a:lnSpc>
              <a:spcBef>
                <a:spcPts val="6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u="sng" dirty="0">
                <a:solidFill>
                  <a:srgbClr val="002A7E"/>
                </a:solidFill>
                <a:latin typeface="Arial" panose="020B0604020202020204" pitchFamily="34" charset="0"/>
                <a:cs typeface="Arial" panose="020B0604020202020204" pitchFamily="34" charset="0"/>
                <a:sym typeface="Arial" panose="020B0604020202020204"/>
              </a:rPr>
              <a:t>Εφαρμογή μηδενικού συντελεστή ΦΠΑ</a:t>
            </a:r>
            <a:r>
              <a:rPr lang="el-GR" sz="3400" dirty="0">
                <a:solidFill>
                  <a:srgbClr val="002A7E"/>
                </a:solidFill>
                <a:latin typeface="Arial" panose="020B0604020202020204" pitchFamily="34" charset="0"/>
                <a:cs typeface="Arial" panose="020B0604020202020204" pitchFamily="34" charset="0"/>
                <a:sym typeface="Arial" panose="020B0604020202020204"/>
              </a:rPr>
              <a:t> </a:t>
            </a:r>
            <a:r>
              <a:rPr lang="el-GR" sz="3400" b="0" dirty="0">
                <a:solidFill>
                  <a:srgbClr val="002A7E"/>
                </a:solidFill>
                <a:latin typeface="Arial" panose="020B0604020202020204" pitchFamily="34" charset="0"/>
                <a:cs typeface="Arial" panose="020B0604020202020204" pitchFamily="34" charset="0"/>
                <a:sym typeface="Arial" panose="020B0604020202020204"/>
              </a:rPr>
              <a:t>σε βασικά είδη,  όπως πωλήσεις ψωμιού, γάλακτος, αυγών, καφέ, ζάχαρης και παιδικών τροφών και παιδικών </a:t>
            </a:r>
            <a:r>
              <a:rPr lang="el-GR" sz="3400" b="0" dirty="0" err="1">
                <a:solidFill>
                  <a:srgbClr val="002A7E"/>
                </a:solidFill>
                <a:latin typeface="Arial" panose="020B0604020202020204" pitchFamily="34" charset="0"/>
                <a:cs typeface="Arial" panose="020B0604020202020204" pitchFamily="34" charset="0"/>
                <a:sym typeface="Arial" panose="020B0604020202020204"/>
              </a:rPr>
              <a:t>πάνων</a:t>
            </a:r>
            <a:r>
              <a:rPr lang="el-GR" sz="3400" b="0" dirty="0">
                <a:solidFill>
                  <a:srgbClr val="002A7E"/>
                </a:solidFill>
                <a:latin typeface="Arial" panose="020B0604020202020204" pitchFamily="34" charset="0"/>
                <a:cs typeface="Arial" panose="020B0604020202020204" pitchFamily="34" charset="0"/>
                <a:sym typeface="Arial" panose="020B0604020202020204"/>
              </a:rPr>
              <a:t> και </a:t>
            </a:r>
            <a:r>
              <a:rPr lang="el-GR" sz="3400" b="0" dirty="0" err="1">
                <a:solidFill>
                  <a:srgbClr val="002A7E"/>
                </a:solidFill>
                <a:latin typeface="Arial" panose="020B0604020202020204" pitchFamily="34" charset="0"/>
                <a:cs typeface="Arial" panose="020B0604020202020204" pitchFamily="34" charset="0"/>
                <a:sym typeface="Arial" panose="020B0604020202020204"/>
              </a:rPr>
              <a:t>πάνων</a:t>
            </a:r>
            <a:r>
              <a:rPr lang="el-GR" sz="3400" b="0" dirty="0">
                <a:solidFill>
                  <a:srgbClr val="002A7E"/>
                </a:solidFill>
                <a:latin typeface="Arial" panose="020B0604020202020204" pitchFamily="34" charset="0"/>
                <a:cs typeface="Arial" panose="020B0604020202020204" pitchFamily="34" charset="0"/>
                <a:sym typeface="Arial" panose="020B0604020202020204"/>
              </a:rPr>
              <a:t> ενηλίκων μέχρι 30 Απριλίου 2024 και  κρέατος και λαχανικών, έως τις 31 Μαΐου 2024</a:t>
            </a:r>
          </a:p>
          <a:p>
            <a:pPr marL="457200" indent="-457200" algn="just" defTabSz="821055">
              <a:lnSpc>
                <a:spcPct val="150000"/>
              </a:lnSpc>
              <a:spcBef>
                <a:spcPts val="6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u="sng" dirty="0">
                <a:solidFill>
                  <a:srgbClr val="002A7E"/>
                </a:solidFill>
                <a:latin typeface="Arial" panose="020B0604020202020204" pitchFamily="34" charset="0"/>
                <a:cs typeface="Arial" panose="020B0604020202020204" pitchFamily="34" charset="0"/>
                <a:sym typeface="Arial" panose="020B0604020202020204"/>
              </a:rPr>
              <a:t>Επιβολή μειωμένου συντελεστή ΦΠΑ 3%</a:t>
            </a:r>
            <a:r>
              <a:rPr lang="el-GR" sz="3400" dirty="0">
                <a:solidFill>
                  <a:srgbClr val="002A7E"/>
                </a:solidFill>
                <a:latin typeface="Arial" panose="020B0604020202020204" pitchFamily="34" charset="0"/>
                <a:cs typeface="Arial" panose="020B0604020202020204" pitchFamily="34" charset="0"/>
                <a:sym typeface="Arial" panose="020B0604020202020204"/>
              </a:rPr>
              <a:t> </a:t>
            </a:r>
            <a:r>
              <a:rPr lang="el-GR" sz="3400" b="0" dirty="0">
                <a:solidFill>
                  <a:srgbClr val="002A7E"/>
                </a:solidFill>
                <a:latin typeface="Arial" panose="020B0604020202020204" pitchFamily="34" charset="0"/>
                <a:cs typeface="Arial" panose="020B0604020202020204" pitchFamily="34" charset="0"/>
                <a:sym typeface="Arial" panose="020B0604020202020204"/>
              </a:rPr>
              <a:t>σε είδη που αφορούν στην προώθηση πολιτιστικών αγαθών και αγαθών που αποσκοπούν στην εξυπηρέτηση πολιτών με ειδικές ανάγκες καθώς και σε ορισμένες υπηρεσίες επεξεργασίας αποβλήτων</a:t>
            </a:r>
          </a:p>
          <a:p>
            <a:pPr marL="457200" indent="-457200" algn="just" defTabSz="821055">
              <a:lnSpc>
                <a:spcPct val="120000"/>
              </a:lnSpc>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600" dirty="0">
              <a:solidFill>
                <a:srgbClr val="002A7E"/>
              </a:solidFill>
              <a:latin typeface="Arial" panose="020B0604020202020204" pitchFamily="34" charset="0"/>
              <a:cs typeface="Arial" panose="020B0604020202020204" pitchFamily="34" charset="0"/>
              <a:sym typeface="Arial" panose="020B0604020202020204"/>
            </a:endParaRPr>
          </a:p>
          <a:p>
            <a:pPr algn="just" defTabSz="821055">
              <a:lnSpc>
                <a:spcPct val="120000"/>
              </a:lnSpc>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dirty="0">
              <a:solidFill>
                <a:srgbClr val="002A7E"/>
              </a:solidFill>
              <a:latin typeface="Arial" panose="020B0604020202020204" pitchFamily="34" charset="0"/>
              <a:cs typeface="Arial" panose="020B0604020202020204" pitchFamily="34" charset="0"/>
              <a:sym typeface="Arial" panose="020B0604020202020204"/>
            </a:endParaRPr>
          </a:p>
          <a:p>
            <a:pPr algn="just" defTabSz="821055">
              <a:lnSpc>
                <a:spcPct val="120000"/>
              </a:lnSpc>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200" dirty="0">
              <a:solidFill>
                <a:srgbClr val="002A7E"/>
              </a:solidFill>
              <a:latin typeface="Arial" panose="020B0604020202020204" pitchFamily="34" charset="0"/>
              <a:cs typeface="Arial" panose="020B0604020202020204" pitchFamily="34" charset="0"/>
              <a:sym typeface="Arial" panose="020B0604020202020204"/>
            </a:endParaRPr>
          </a:p>
          <a:p>
            <a:pPr marL="457200" indent="-457200" algn="just" defTabSz="821055">
              <a:lnSpc>
                <a:spcPct val="120000"/>
              </a:lnSpc>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200" dirty="0">
              <a:solidFill>
                <a:srgbClr val="002A7E"/>
              </a:solidFill>
              <a:latin typeface="Arial" panose="020B0604020202020204" pitchFamily="34" charset="0"/>
              <a:cs typeface="Arial" panose="020B0604020202020204" pitchFamily="34" charset="0"/>
              <a:sym typeface="Arial" panose="020B0604020202020204"/>
            </a:endParaRPr>
          </a:p>
          <a:p>
            <a:pPr algn="just" defTabSz="821055">
              <a:lnSpc>
                <a:spcPct val="120000"/>
              </a:lnSpc>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2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10" name="01/…">
            <a:extLst>
              <a:ext uri="{FF2B5EF4-FFF2-40B4-BE49-F238E27FC236}">
                <a16:creationId xmlns:a16="http://schemas.microsoft.com/office/drawing/2014/main" id="{F05CFB03-CB83-5EDB-B722-60AA43BC2394}"/>
              </a:ext>
            </a:extLst>
          </p:cNvPr>
          <p:cNvSpPr txBox="1"/>
          <p:nvPr/>
        </p:nvSpPr>
        <p:spPr>
          <a:xfrm>
            <a:off x="11633018" y="2817073"/>
            <a:ext cx="12150667" cy="588839"/>
          </a:xfrm>
          <a:prstGeom prst="rect">
            <a:avLst/>
          </a:prstGeom>
          <a:ln w="12700">
            <a:miter lim="400000"/>
          </a:ln>
        </p:spPr>
        <p:txBody>
          <a:bodyPr wrap="square" lIns="50780" tIns="50780" rIns="50780" bIns="50780">
            <a:spAutoFit/>
          </a:bodyPr>
          <a:lstStyle/>
          <a:p>
            <a:pPr algn="l" defTabSz="821055">
              <a:lnSpc>
                <a:spcPct val="120000"/>
              </a:lnSpc>
              <a:defRPr sz="4000">
                <a:solidFill>
                  <a:srgbClr val="3B8396"/>
                </a:solidFill>
                <a:latin typeface="Arial" panose="020B0604020202020204"/>
                <a:ea typeface="Arial" panose="020B0604020202020204"/>
                <a:cs typeface="Arial" panose="020B0604020202020204"/>
                <a:sym typeface="Arial" panose="020B0604020202020204"/>
              </a:defRPr>
            </a:pPr>
            <a:endParaRPr lang="el-GR" sz="2900" b="0" spc="150" dirty="0">
              <a:solidFill>
                <a:schemeClr val="tx2">
                  <a:lumMod val="75000"/>
                </a:schemeClr>
              </a:solidFill>
              <a:latin typeface="Arial" panose="020B0604020202020204"/>
              <a:ea typeface="Arial" panose="020B0604020202020204"/>
              <a:cs typeface="Arial" panose="020B0604020202020204"/>
              <a:sym typeface="Arial" panose="020B0604020202020204"/>
            </a:endParaRPr>
          </a:p>
        </p:txBody>
      </p:sp>
      <p:pic>
        <p:nvPicPr>
          <p:cNvPr id="6" name="Image" descr="Image">
            <a:extLst>
              <a:ext uri="{FF2B5EF4-FFF2-40B4-BE49-F238E27FC236}">
                <a16:creationId xmlns:a16="http://schemas.microsoft.com/office/drawing/2014/main" id="{74102C11-6C75-22D2-1C84-E0C9F6E78BB4}"/>
              </a:ext>
            </a:extLst>
          </p:cNvPr>
          <p:cNvPicPr>
            <a:picLocks noChangeAspect="1"/>
          </p:cNvPicPr>
          <p:nvPr/>
        </p:nvPicPr>
        <p:blipFill>
          <a:blip r:embed="rId4"/>
          <a:stretch>
            <a:fillRect/>
          </a:stretch>
        </p:blipFill>
        <p:spPr>
          <a:xfrm>
            <a:off x="109673" y="2374037"/>
            <a:ext cx="614178" cy="613972"/>
          </a:xfrm>
          <a:prstGeom prst="rect">
            <a:avLst/>
          </a:prstGeom>
          <a:ln w="12700">
            <a:miter lim="400000"/>
          </a:ln>
        </p:spPr>
      </p:pic>
      <p:sp>
        <p:nvSpPr>
          <p:cNvPr id="4" name="Slide Number Placeholder 3">
            <a:extLst>
              <a:ext uri="{FF2B5EF4-FFF2-40B4-BE49-F238E27FC236}">
                <a16:creationId xmlns:a16="http://schemas.microsoft.com/office/drawing/2014/main" id="{0544CBDE-EFFF-290E-77EF-3929925781DD}"/>
              </a:ext>
            </a:extLst>
          </p:cNvPr>
          <p:cNvSpPr>
            <a:spLocks noGrp="1"/>
          </p:cNvSpPr>
          <p:nvPr>
            <p:ph type="sldNum" sz="quarter" idx="12"/>
          </p:nvPr>
        </p:nvSpPr>
        <p:spPr/>
        <p:txBody>
          <a:bodyPr/>
          <a:lstStyle/>
          <a:p>
            <a:fld id="{2E8DE51F-38A4-4EEC-85CE-1C9509C2B507}" type="slidenum">
              <a:rPr lang="el-GR" smtClean="0"/>
              <a:t>11</a:t>
            </a:fld>
            <a:endParaRPr lang="el-GR" dirty="0"/>
          </a:p>
        </p:txBody>
      </p:sp>
    </p:spTree>
    <p:extLst>
      <p:ext uri="{BB962C8B-B14F-4D97-AF65-F5344CB8AC3E}">
        <p14:creationId xmlns:p14="http://schemas.microsoft.com/office/powerpoint/2010/main" val="174818319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a:extLst>
              <a:ext uri="{FF2B5EF4-FFF2-40B4-BE49-F238E27FC236}">
                <a16:creationId xmlns:a16="http://schemas.microsoft.com/office/drawing/2014/main" id="{2D05086E-7B30-FD55-0DE1-6962E2A851AC}"/>
              </a:ext>
            </a:extLst>
          </p:cNvPr>
          <p:cNvSpPr/>
          <p:nvPr/>
        </p:nvSpPr>
        <p:spPr>
          <a:xfrm>
            <a:off x="0" y="-20262"/>
            <a:ext cx="15401364" cy="2323570"/>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00408" y="11132719"/>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2" name="ΜΗΧΑΝΙΣΜΟΣ ΑΝΑΚΑΜΨΗΣ ΚΑΙ ΑΝΘΕΚΤΙΚΟΤΗΤΑΣ">
            <a:extLst>
              <a:ext uri="{FF2B5EF4-FFF2-40B4-BE49-F238E27FC236}">
                <a16:creationId xmlns:a16="http://schemas.microsoft.com/office/drawing/2014/main" id="{E81247AD-C7E3-1802-8D77-FD74C629EEDC}"/>
              </a:ext>
            </a:extLst>
          </p:cNvPr>
          <p:cNvSpPr txBox="1"/>
          <p:nvPr/>
        </p:nvSpPr>
        <p:spPr>
          <a:xfrm>
            <a:off x="85760" y="361822"/>
            <a:ext cx="14544640" cy="7797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lvl="0">
              <a:lnSpc>
                <a:spcPct val="100000"/>
              </a:lnSpc>
            </a:pPr>
            <a:endParaRPr lang="el-GR" sz="4400" spc="150" dirty="0">
              <a:solidFill>
                <a:srgbClr val="2F7788"/>
              </a:solidFill>
              <a:latin typeface="Arial" panose="020B0604020202020204"/>
              <a:cs typeface="Arial" panose="020B0604020202020204"/>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8" name="01/…">
            <a:extLst>
              <a:ext uri="{FF2B5EF4-FFF2-40B4-BE49-F238E27FC236}">
                <a16:creationId xmlns:a16="http://schemas.microsoft.com/office/drawing/2014/main" id="{65FDC0E1-7FC8-963E-DA26-E85FA79E2835}"/>
              </a:ext>
            </a:extLst>
          </p:cNvPr>
          <p:cNvSpPr txBox="1"/>
          <p:nvPr/>
        </p:nvSpPr>
        <p:spPr>
          <a:xfrm>
            <a:off x="886645" y="2999628"/>
            <a:ext cx="10602990" cy="588839"/>
          </a:xfrm>
          <a:prstGeom prst="rect">
            <a:avLst/>
          </a:prstGeom>
          <a:ln w="12700">
            <a:miter lim="400000"/>
          </a:ln>
        </p:spPr>
        <p:txBody>
          <a:bodyPr wrap="square" lIns="50780" tIns="50780" rIns="50780" bIns="50780">
            <a:spAutoFit/>
          </a:bodyPr>
          <a:lstStyle/>
          <a:p>
            <a:pPr algn="just" defTabSz="821055">
              <a:lnSpc>
                <a:spcPct val="120000"/>
              </a:lnSpc>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29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10" name="01/…">
            <a:extLst>
              <a:ext uri="{FF2B5EF4-FFF2-40B4-BE49-F238E27FC236}">
                <a16:creationId xmlns:a16="http://schemas.microsoft.com/office/drawing/2014/main" id="{F05CFB03-CB83-5EDB-B722-60AA43BC2394}"/>
              </a:ext>
            </a:extLst>
          </p:cNvPr>
          <p:cNvSpPr txBox="1"/>
          <p:nvPr/>
        </p:nvSpPr>
        <p:spPr>
          <a:xfrm>
            <a:off x="358589" y="1523223"/>
            <a:ext cx="23539090" cy="11565242"/>
          </a:xfrm>
          <a:prstGeom prst="rect">
            <a:avLst/>
          </a:prstGeom>
          <a:ln w="12700">
            <a:miter lim="400000"/>
          </a:ln>
        </p:spPr>
        <p:txBody>
          <a:bodyPr wrap="square" lIns="50780" tIns="50780" rIns="50780" bIns="50780">
            <a:spAutoFit/>
          </a:bodyPr>
          <a:lstStyle/>
          <a:p>
            <a:pPr marL="457200" indent="-457200" algn="just" defTabSz="821055">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600" dirty="0">
              <a:solidFill>
                <a:srgbClr val="002A7E"/>
              </a:solidFill>
              <a:latin typeface="Arial" panose="020B0604020202020204" pitchFamily="34" charset="0"/>
              <a:cs typeface="Arial" panose="020B0604020202020204" pitchFamily="34" charset="0"/>
              <a:sym typeface="Arial" panose="020B0604020202020204"/>
            </a:endParaRPr>
          </a:p>
          <a:p>
            <a:pPr marL="457200" indent="-457200" algn="just" defTabSz="821055">
              <a:lnSpc>
                <a:spcPct val="150000"/>
              </a:lnSpc>
              <a:spcBef>
                <a:spcPts val="6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600" dirty="0">
                <a:solidFill>
                  <a:srgbClr val="002A7E"/>
                </a:solidFill>
                <a:latin typeface="Arial" panose="020B0604020202020204" pitchFamily="34" charset="0"/>
                <a:cs typeface="Arial" panose="020B0604020202020204" pitchFamily="34" charset="0"/>
                <a:sym typeface="Arial" panose="020B0604020202020204"/>
              </a:rPr>
              <a:t>Ένταξη φοιτητών πολύτεκνων οικογενειών στο Επίδομα Τέκνου</a:t>
            </a:r>
          </a:p>
          <a:p>
            <a:pPr marL="457200" indent="-457200" algn="just" defTabSz="821055">
              <a:lnSpc>
                <a:spcPct val="150000"/>
              </a:lnSpc>
              <a:spcBef>
                <a:spcPts val="6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600" dirty="0">
                <a:solidFill>
                  <a:srgbClr val="002A7E"/>
                </a:solidFill>
                <a:latin typeface="Arial" panose="020B0604020202020204" pitchFamily="34" charset="0"/>
                <a:cs typeface="Arial" panose="020B0604020202020204" pitchFamily="34" charset="0"/>
                <a:sym typeface="Arial" panose="020B0604020202020204"/>
              </a:rPr>
              <a:t>Αύξηση 5% στο Επίδομα Τέκνου</a:t>
            </a:r>
          </a:p>
          <a:p>
            <a:pPr marL="457200" indent="-457200" algn="just" defTabSz="821055">
              <a:lnSpc>
                <a:spcPct val="150000"/>
              </a:lnSpc>
              <a:spcBef>
                <a:spcPts val="6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600" dirty="0">
                <a:solidFill>
                  <a:srgbClr val="002A7E"/>
                </a:solidFill>
                <a:latin typeface="Arial" panose="020B0604020202020204" pitchFamily="34" charset="0"/>
                <a:cs typeface="Arial" panose="020B0604020202020204" pitchFamily="34" charset="0"/>
                <a:sym typeface="Arial" panose="020B0604020202020204"/>
              </a:rPr>
              <a:t>Παραχώρηση εφάπαξ ποσού ύψους €120 σε ΑΜΕΑ/λήπτες επιδόματος διακίνησης αναπήρων</a:t>
            </a:r>
          </a:p>
          <a:p>
            <a:pPr marL="457200" indent="-457200" algn="just" defTabSz="821055">
              <a:lnSpc>
                <a:spcPct val="150000"/>
              </a:lnSpc>
              <a:spcBef>
                <a:spcPts val="6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600" dirty="0">
                <a:solidFill>
                  <a:srgbClr val="002A7E"/>
                </a:solidFill>
                <a:latin typeface="Arial" panose="020B0604020202020204" pitchFamily="34" charset="0"/>
                <a:cs typeface="Arial" panose="020B0604020202020204" pitchFamily="34" charset="0"/>
                <a:sym typeface="Arial" panose="020B0604020202020204"/>
              </a:rPr>
              <a:t>Παραχώρηση εφάπαξ ποσού ύψους €300 σε δικαιούχους ΕΕΕ </a:t>
            </a:r>
            <a:r>
              <a:rPr lang="el-GR" sz="3600" b="0" dirty="0">
                <a:solidFill>
                  <a:srgbClr val="002A7E"/>
                </a:solidFill>
                <a:latin typeface="Arial" panose="020B0604020202020204" pitchFamily="34" charset="0"/>
                <a:cs typeface="Arial" panose="020B0604020202020204" pitchFamily="34" charset="0"/>
                <a:sym typeface="Arial" panose="020B0604020202020204"/>
              </a:rPr>
              <a:t>που λαμβάνουν επιδότηση ενοικίου/τόκων στεγαστικού δανείου και </a:t>
            </a:r>
            <a:r>
              <a:rPr lang="el-GR" sz="3600" dirty="0">
                <a:solidFill>
                  <a:srgbClr val="002A7E"/>
                </a:solidFill>
                <a:latin typeface="Arial" panose="020B0604020202020204" pitchFamily="34" charset="0"/>
                <a:cs typeface="Arial" panose="020B0604020202020204" pitchFamily="34" charset="0"/>
                <a:sym typeface="Arial" panose="020B0604020202020204"/>
              </a:rPr>
              <a:t>€500 σε δικαιούχους ΕΕΕ με σοβαρή αναπηρία</a:t>
            </a:r>
            <a:r>
              <a:rPr lang="el-GR" sz="3600" b="0" dirty="0">
                <a:solidFill>
                  <a:srgbClr val="002A7E"/>
                </a:solidFill>
                <a:latin typeface="Arial" panose="020B0604020202020204" pitchFamily="34" charset="0"/>
                <a:cs typeface="Arial" panose="020B0604020202020204" pitchFamily="34" charset="0"/>
                <a:sym typeface="Arial" panose="020B0604020202020204"/>
              </a:rPr>
              <a:t> που λαμβάνουν επιδότηση ενοικίου/τόκων στεγαστικού δανείου  </a:t>
            </a:r>
          </a:p>
          <a:p>
            <a:pPr marL="457200" indent="-457200" algn="just" defTabSz="821055">
              <a:lnSpc>
                <a:spcPct val="150000"/>
              </a:lnSpc>
              <a:spcBef>
                <a:spcPts val="6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600" dirty="0">
                <a:solidFill>
                  <a:srgbClr val="002A7E"/>
                </a:solidFill>
                <a:latin typeface="Arial" panose="020B0604020202020204" pitchFamily="34" charset="0"/>
                <a:cs typeface="Arial" panose="020B0604020202020204" pitchFamily="34" charset="0"/>
                <a:sym typeface="Arial" panose="020B0604020202020204"/>
              </a:rPr>
              <a:t>Ετοιμασία Σχεδίου Χορηγιών με τίτλο “</a:t>
            </a:r>
            <a:r>
              <a:rPr lang="el-GR" sz="3600" dirty="0" err="1">
                <a:solidFill>
                  <a:srgbClr val="002A7E"/>
                </a:solidFill>
                <a:latin typeface="Arial" panose="020B0604020202020204" pitchFamily="34" charset="0"/>
                <a:cs typeface="Arial" panose="020B0604020202020204" pitchFamily="34" charset="0"/>
                <a:sym typeface="Arial" panose="020B0604020202020204"/>
              </a:rPr>
              <a:t>Φωτοβολταϊκά</a:t>
            </a:r>
            <a:r>
              <a:rPr lang="el-GR" sz="3600" dirty="0">
                <a:solidFill>
                  <a:srgbClr val="002A7E"/>
                </a:solidFill>
                <a:latin typeface="Arial" panose="020B0604020202020204" pitchFamily="34" charset="0"/>
                <a:cs typeface="Arial" panose="020B0604020202020204" pitchFamily="34" charset="0"/>
                <a:sym typeface="Arial" panose="020B0604020202020204"/>
              </a:rPr>
              <a:t> για Όλους” € 30 εκ. τον χρόνο, </a:t>
            </a:r>
            <a:r>
              <a:rPr lang="el-GR" sz="3600" b="0" dirty="0">
                <a:solidFill>
                  <a:srgbClr val="002A7E"/>
                </a:solidFill>
                <a:latin typeface="Arial" panose="020B0604020202020204" pitchFamily="34" charset="0"/>
                <a:cs typeface="Arial" panose="020B0604020202020204" pitchFamily="34" charset="0"/>
                <a:sym typeface="Arial" panose="020B0604020202020204"/>
              </a:rPr>
              <a:t>το οποίο παρέχει τη δυνατότητα αποπληρωμής της επένδυσης εγκατάστασης </a:t>
            </a:r>
            <a:r>
              <a:rPr lang="el-GR" sz="3600" b="0" dirty="0" err="1">
                <a:solidFill>
                  <a:srgbClr val="002A7E"/>
                </a:solidFill>
                <a:latin typeface="Arial" panose="020B0604020202020204" pitchFamily="34" charset="0"/>
                <a:cs typeface="Arial" panose="020B0604020202020204" pitchFamily="34" charset="0"/>
                <a:sym typeface="Arial" panose="020B0604020202020204"/>
              </a:rPr>
              <a:t>φωτοβολταϊκού</a:t>
            </a:r>
            <a:r>
              <a:rPr lang="el-GR" sz="3600" b="0" dirty="0">
                <a:solidFill>
                  <a:srgbClr val="002A7E"/>
                </a:solidFill>
                <a:latin typeface="Arial" panose="020B0604020202020204" pitchFamily="34" charset="0"/>
                <a:cs typeface="Arial" panose="020B0604020202020204" pitchFamily="34" charset="0"/>
                <a:sym typeface="Arial" panose="020B0604020202020204"/>
              </a:rPr>
              <a:t> συστήματος μέσω δόσεων.</a:t>
            </a:r>
          </a:p>
          <a:p>
            <a:pPr marL="457200" indent="-457200" algn="just" defTabSz="821055">
              <a:lnSpc>
                <a:spcPct val="150000"/>
              </a:lnSpc>
              <a:spcBef>
                <a:spcPts val="6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600" dirty="0">
                <a:solidFill>
                  <a:srgbClr val="002A7E"/>
                </a:solidFill>
                <a:latin typeface="Arial" panose="020B0604020202020204" pitchFamily="34" charset="0"/>
                <a:cs typeface="Arial" panose="020B0604020202020204" pitchFamily="34" charset="0"/>
                <a:sym typeface="Arial" panose="020B0604020202020204"/>
              </a:rPr>
              <a:t>Έγκριση και σχεδιασμός Σχεδίου Επιδότησης επιτοκίου στεγαστικών δανείων € 20 εκ., </a:t>
            </a:r>
            <a:r>
              <a:rPr lang="el-GR" sz="3600" b="0" dirty="0">
                <a:solidFill>
                  <a:srgbClr val="002A7E"/>
                </a:solidFill>
                <a:latin typeface="Arial" panose="020B0604020202020204" pitchFamily="34" charset="0"/>
                <a:cs typeface="Arial" panose="020B0604020202020204" pitchFamily="34" charset="0"/>
                <a:sym typeface="Arial" panose="020B0604020202020204"/>
              </a:rPr>
              <a:t>για δάνεια που συνάφθηκαν το 2022 και 2023   </a:t>
            </a:r>
          </a:p>
          <a:p>
            <a:pPr marL="457200" indent="-457200" algn="just" defTabSz="821055">
              <a:lnSpc>
                <a:spcPct val="150000"/>
              </a:lnSpc>
              <a:spcBef>
                <a:spcPts val="6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600" dirty="0">
                <a:solidFill>
                  <a:srgbClr val="002A7E"/>
                </a:solidFill>
                <a:latin typeface="Arial" panose="020B0604020202020204" pitchFamily="34" charset="0"/>
                <a:cs typeface="Arial" panose="020B0604020202020204" pitchFamily="34" charset="0"/>
                <a:sym typeface="Arial" panose="020B0604020202020204"/>
              </a:rPr>
              <a:t>Σειρά μέτρων για τη Στεγαστική Πολιτική</a:t>
            </a:r>
          </a:p>
          <a:p>
            <a:pPr algn="l" defTabSz="821055">
              <a:lnSpc>
                <a:spcPct val="120000"/>
              </a:lnSpc>
              <a:defRPr sz="4000">
                <a:solidFill>
                  <a:srgbClr val="3B8396"/>
                </a:solidFill>
                <a:latin typeface="Arial" panose="020B0604020202020204"/>
                <a:ea typeface="Arial" panose="020B0604020202020204"/>
                <a:cs typeface="Arial" panose="020B0604020202020204"/>
                <a:sym typeface="Arial" panose="020B0604020202020204"/>
              </a:defRPr>
            </a:pPr>
            <a:endParaRPr lang="el-GR" sz="3200" b="0" spc="150" dirty="0">
              <a:solidFill>
                <a:schemeClr val="tx2">
                  <a:lumMod val="75000"/>
                </a:schemeClr>
              </a:solidFill>
              <a:latin typeface="Arial" panose="020B0604020202020204"/>
              <a:ea typeface="Arial" panose="020B0604020202020204"/>
              <a:cs typeface="Arial" panose="020B0604020202020204"/>
              <a:sym typeface="Arial" panose="020B0604020202020204"/>
            </a:endParaRPr>
          </a:p>
        </p:txBody>
      </p:sp>
      <p:sp>
        <p:nvSpPr>
          <p:cNvPr id="5" name="ΜΗΧΑΝΙΣΜΟΣ ΑΝΑΚΑΜΨΗΣ ΚΑΙ ΑΝΘΕΚΤΙΚΟΤΗΤΑΣ">
            <a:extLst>
              <a:ext uri="{FF2B5EF4-FFF2-40B4-BE49-F238E27FC236}">
                <a16:creationId xmlns:a16="http://schemas.microsoft.com/office/drawing/2014/main" id="{DC48127C-638F-32FA-0806-4F8236AA8DEE}"/>
              </a:ext>
            </a:extLst>
          </p:cNvPr>
          <p:cNvSpPr txBox="1"/>
          <p:nvPr/>
        </p:nvSpPr>
        <p:spPr>
          <a:xfrm>
            <a:off x="171520" y="655131"/>
            <a:ext cx="14544640" cy="7797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lvl="0">
              <a:lnSpc>
                <a:spcPct val="100000"/>
              </a:lnSpc>
            </a:pPr>
            <a:r>
              <a:rPr lang="el-GR" sz="4400" spc="150" dirty="0">
                <a:solidFill>
                  <a:srgbClr val="002A7E"/>
                </a:solidFill>
                <a:latin typeface="Arial" panose="020B0604020202020204"/>
                <a:cs typeface="Arial" panose="020B0604020202020204"/>
              </a:rPr>
              <a:t>2. Μέτρα αντιμετώπισης της ακρίβειας (2/5)</a:t>
            </a:r>
          </a:p>
        </p:txBody>
      </p:sp>
      <p:sp>
        <p:nvSpPr>
          <p:cNvPr id="3" name="Slide Number Placeholder 2">
            <a:extLst>
              <a:ext uri="{FF2B5EF4-FFF2-40B4-BE49-F238E27FC236}">
                <a16:creationId xmlns:a16="http://schemas.microsoft.com/office/drawing/2014/main" id="{230AB873-9CA4-897F-3249-D1E767D2BC33}"/>
              </a:ext>
            </a:extLst>
          </p:cNvPr>
          <p:cNvSpPr>
            <a:spLocks noGrp="1"/>
          </p:cNvSpPr>
          <p:nvPr>
            <p:ph type="sldNum" sz="quarter" idx="12"/>
          </p:nvPr>
        </p:nvSpPr>
        <p:spPr/>
        <p:txBody>
          <a:bodyPr/>
          <a:lstStyle/>
          <a:p>
            <a:fld id="{2E8DE51F-38A4-4EEC-85CE-1C9509C2B507}" type="slidenum">
              <a:rPr lang="el-GR" smtClean="0"/>
              <a:t>12</a:t>
            </a:fld>
            <a:endParaRPr lang="el-GR" dirty="0"/>
          </a:p>
        </p:txBody>
      </p:sp>
    </p:spTree>
    <p:extLst>
      <p:ext uri="{BB962C8B-B14F-4D97-AF65-F5344CB8AC3E}">
        <p14:creationId xmlns:p14="http://schemas.microsoft.com/office/powerpoint/2010/main" val="20726096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9C74ECA8-2D0E-E443-0A63-BAD0E6FFBD18}"/>
              </a:ext>
            </a:extLst>
          </p:cNvPr>
          <p:cNvSpPr/>
          <p:nvPr/>
        </p:nvSpPr>
        <p:spPr>
          <a:xfrm>
            <a:off x="0" y="-36101"/>
            <a:ext cx="15401364" cy="2323570"/>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8" name="01/…">
            <a:extLst>
              <a:ext uri="{FF2B5EF4-FFF2-40B4-BE49-F238E27FC236}">
                <a16:creationId xmlns:a16="http://schemas.microsoft.com/office/drawing/2014/main" id="{65FDC0E1-7FC8-963E-DA26-E85FA79E2835}"/>
              </a:ext>
            </a:extLst>
          </p:cNvPr>
          <p:cNvSpPr txBox="1"/>
          <p:nvPr/>
        </p:nvSpPr>
        <p:spPr>
          <a:xfrm>
            <a:off x="886645" y="3556228"/>
            <a:ext cx="11653364" cy="639174"/>
          </a:xfrm>
          <a:prstGeom prst="rect">
            <a:avLst/>
          </a:prstGeom>
          <a:ln w="12700">
            <a:miter lim="400000"/>
          </a:ln>
        </p:spPr>
        <p:txBody>
          <a:bodyPr wrap="square" lIns="50780" tIns="50780" rIns="50780" bIns="50780">
            <a:spAutoFit/>
          </a:bodyPr>
          <a:lstStyle/>
          <a:p>
            <a:pPr marL="457200" indent="-457200" algn="just" defTabSz="821055">
              <a:lnSpc>
                <a:spcPct val="120000"/>
              </a:lnSpc>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2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6" name="01/…">
            <a:extLst>
              <a:ext uri="{FF2B5EF4-FFF2-40B4-BE49-F238E27FC236}">
                <a16:creationId xmlns:a16="http://schemas.microsoft.com/office/drawing/2014/main" id="{6464C87F-5BDD-4B0F-E11E-EA56044F2704}"/>
              </a:ext>
            </a:extLst>
          </p:cNvPr>
          <p:cNvSpPr txBox="1"/>
          <p:nvPr/>
        </p:nvSpPr>
        <p:spPr>
          <a:xfrm>
            <a:off x="0" y="2222224"/>
            <a:ext cx="22397428" cy="841216"/>
          </a:xfrm>
          <a:prstGeom prst="rect">
            <a:avLst/>
          </a:prstGeom>
          <a:ln w="12700">
            <a:miter lim="400000"/>
          </a:ln>
        </p:spPr>
        <p:txBody>
          <a:bodyPr wrap="square" lIns="50780" tIns="50780" rIns="50780" bIns="50780">
            <a:spAutoFit/>
          </a:bodyPr>
          <a:lstStyle/>
          <a:p>
            <a:pPr algn="ctr"/>
            <a:r>
              <a:rPr lang="el-GR" sz="4800" spc="50" dirty="0">
                <a:ln w="9525" cmpd="sng">
                  <a:solidFill>
                    <a:srgbClr val="470975"/>
                  </a:solidFill>
                  <a:prstDash val="solid"/>
                </a:ln>
                <a:solidFill>
                  <a:srgbClr val="321FA1"/>
                </a:solidFill>
                <a:effectLst>
                  <a:glow rad="38100">
                    <a:schemeClr val="accent1">
                      <a:alpha val="40000"/>
                    </a:schemeClr>
                  </a:glow>
                </a:effectLst>
              </a:rPr>
              <a:t> </a:t>
            </a:r>
            <a:endParaRPr lang="el-GR" sz="4400"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sp>
        <p:nvSpPr>
          <p:cNvPr id="12" name="01/…">
            <a:extLst>
              <a:ext uri="{FF2B5EF4-FFF2-40B4-BE49-F238E27FC236}">
                <a16:creationId xmlns:a16="http://schemas.microsoft.com/office/drawing/2014/main" id="{B855517E-B3E7-DE86-657C-33CD71D5C6A9}"/>
              </a:ext>
            </a:extLst>
          </p:cNvPr>
          <p:cNvSpPr txBox="1"/>
          <p:nvPr/>
        </p:nvSpPr>
        <p:spPr>
          <a:xfrm>
            <a:off x="341452" y="2126143"/>
            <a:ext cx="22971746" cy="10006610"/>
          </a:xfrm>
          <a:prstGeom prst="rect">
            <a:avLst/>
          </a:prstGeom>
          <a:ln w="12700">
            <a:miter lim="400000"/>
          </a:ln>
        </p:spPr>
        <p:txBody>
          <a:bodyPr wrap="square" lIns="50780" tIns="50780" rIns="50780" bIns="50780">
            <a:spAutoFit/>
          </a:bodyPr>
          <a:lstStyle/>
          <a:p>
            <a:pPr algn="just" defTabSz="821055">
              <a:lnSpc>
                <a:spcPct val="120000"/>
              </a:lnSpc>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000" i="1" dirty="0">
                <a:solidFill>
                  <a:srgbClr val="002A7E"/>
                </a:solidFill>
                <a:latin typeface="Arial" panose="020B0604020202020204" pitchFamily="34" charset="0"/>
                <a:cs typeface="Arial" panose="020B0604020202020204" pitchFamily="34" charset="0"/>
                <a:sym typeface="Arial" panose="020B0604020202020204"/>
              </a:rPr>
              <a:t>    </a:t>
            </a:r>
            <a:r>
              <a:rPr lang="el-GR" sz="4000" u="sng" dirty="0">
                <a:solidFill>
                  <a:srgbClr val="002A7E"/>
                </a:solidFill>
                <a:latin typeface="Arial" panose="020B0604020202020204" pitchFamily="34" charset="0"/>
                <a:cs typeface="Arial" panose="020B0604020202020204" pitchFamily="34" charset="0"/>
                <a:sym typeface="Arial" panose="020B0604020202020204"/>
              </a:rPr>
              <a:t>2</a:t>
            </a:r>
            <a:r>
              <a:rPr lang="el-GR" sz="4000" u="sng" baseline="30000" dirty="0">
                <a:solidFill>
                  <a:srgbClr val="002A7E"/>
                </a:solidFill>
                <a:latin typeface="Arial" panose="020B0604020202020204" pitchFamily="34" charset="0"/>
                <a:cs typeface="Arial" panose="020B0604020202020204" pitchFamily="34" charset="0"/>
                <a:sym typeface="Arial" panose="020B0604020202020204"/>
              </a:rPr>
              <a:t>η</a:t>
            </a:r>
            <a:r>
              <a:rPr lang="el-GR" sz="4000" u="sng" dirty="0">
                <a:solidFill>
                  <a:srgbClr val="002A7E"/>
                </a:solidFill>
                <a:latin typeface="Arial" panose="020B0604020202020204" pitchFamily="34" charset="0"/>
                <a:cs typeface="Arial" panose="020B0604020202020204" pitchFamily="34" charset="0"/>
                <a:sym typeface="Arial" panose="020B0604020202020204"/>
              </a:rPr>
              <a:t> Δέσμη Μέτρων αντιμετώπισης της ακρίβειας (Φεβρουάριος 2024)</a:t>
            </a:r>
          </a:p>
          <a:p>
            <a:pPr algn="just" defTabSz="821055">
              <a:lnSpc>
                <a:spcPct val="120000"/>
              </a:lnSpc>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2000" u="sng" dirty="0">
              <a:solidFill>
                <a:srgbClr val="002A7E"/>
              </a:solidFill>
              <a:latin typeface="Arial" panose="020B0604020202020204" pitchFamily="34" charset="0"/>
              <a:cs typeface="Arial" panose="020B0604020202020204" pitchFamily="34" charset="0"/>
              <a:sym typeface="Arial" panose="020B0604020202020204"/>
            </a:endParaRPr>
          </a:p>
          <a:p>
            <a:pPr algn="just" defTabSz="821055">
              <a:lnSpc>
                <a:spcPct val="120000"/>
              </a:lnSpc>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000" i="1" dirty="0">
                <a:solidFill>
                  <a:srgbClr val="002A7E"/>
                </a:solidFill>
                <a:latin typeface="Arial" panose="020B0604020202020204" pitchFamily="34" charset="0"/>
                <a:cs typeface="Arial" panose="020B0604020202020204" pitchFamily="34" charset="0"/>
                <a:sym typeface="Arial" panose="020B0604020202020204"/>
              </a:rPr>
              <a:t>	</a:t>
            </a:r>
            <a:r>
              <a:rPr lang="el-GR" sz="4000" dirty="0">
                <a:solidFill>
                  <a:srgbClr val="002A7E"/>
                </a:solidFill>
                <a:latin typeface="Arial" panose="020B0604020202020204" pitchFamily="34" charset="0"/>
                <a:cs typeface="Arial" panose="020B0604020202020204" pitchFamily="34" charset="0"/>
                <a:sym typeface="Arial" panose="020B0604020202020204"/>
              </a:rPr>
              <a:t>Συνέχιση των μέτρων της 1</a:t>
            </a:r>
            <a:r>
              <a:rPr lang="el-GR" sz="4000" baseline="30000" dirty="0">
                <a:solidFill>
                  <a:srgbClr val="002A7E"/>
                </a:solidFill>
                <a:latin typeface="Arial" panose="020B0604020202020204" pitchFamily="34" charset="0"/>
                <a:cs typeface="Arial" panose="020B0604020202020204" pitchFamily="34" charset="0"/>
                <a:sym typeface="Arial" panose="020B0604020202020204"/>
              </a:rPr>
              <a:t>ης</a:t>
            </a:r>
            <a:r>
              <a:rPr lang="el-GR" sz="4000" dirty="0">
                <a:solidFill>
                  <a:srgbClr val="002A7E"/>
                </a:solidFill>
                <a:latin typeface="Arial" panose="020B0604020202020204" pitchFamily="34" charset="0"/>
                <a:cs typeface="Arial" panose="020B0604020202020204" pitchFamily="34" charset="0"/>
                <a:sym typeface="Arial" panose="020B0604020202020204"/>
              </a:rPr>
              <a:t> Δέσμης και λήψη νέων </a:t>
            </a:r>
            <a:r>
              <a:rPr lang="el-GR" sz="4000" dirty="0" err="1">
                <a:solidFill>
                  <a:srgbClr val="002A7E"/>
                </a:solidFill>
                <a:latin typeface="Arial" panose="020B0604020202020204" pitchFamily="34" charset="0"/>
                <a:cs typeface="Arial" panose="020B0604020202020204" pitchFamily="34" charset="0"/>
                <a:sym typeface="Arial" panose="020B0604020202020204"/>
              </a:rPr>
              <a:t>στοχευμένων</a:t>
            </a:r>
            <a:r>
              <a:rPr lang="el-GR" sz="4000" dirty="0">
                <a:solidFill>
                  <a:srgbClr val="002A7E"/>
                </a:solidFill>
                <a:latin typeface="Arial" panose="020B0604020202020204" pitchFamily="34" charset="0"/>
                <a:cs typeface="Arial" panose="020B0604020202020204" pitchFamily="34" charset="0"/>
                <a:sym typeface="Arial" panose="020B0604020202020204"/>
              </a:rPr>
              <a:t> μέτρων όπως:</a:t>
            </a:r>
          </a:p>
          <a:p>
            <a:pPr algn="just" defTabSz="821055">
              <a:lnSpc>
                <a:spcPct val="120000"/>
              </a:lnSpc>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000" u="sng" dirty="0">
              <a:solidFill>
                <a:srgbClr val="002A7E"/>
              </a:solidFill>
              <a:latin typeface="Arial" panose="020B0604020202020204" pitchFamily="34" charset="0"/>
              <a:cs typeface="Arial" panose="020B0604020202020204" pitchFamily="34" charset="0"/>
              <a:sym typeface="Arial" panose="020B0604020202020204"/>
            </a:endParaRPr>
          </a:p>
          <a:p>
            <a:pPr marL="571500" indent="-571500" algn="just" defTabSz="821055">
              <a:lnSpc>
                <a:spcPct val="120000"/>
              </a:lnSpc>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u="sng" dirty="0">
                <a:solidFill>
                  <a:srgbClr val="002A7E"/>
                </a:solidFill>
                <a:latin typeface="Arial" panose="020B0604020202020204" pitchFamily="34" charset="0"/>
                <a:cs typeface="Arial" panose="020B0604020202020204" pitchFamily="34" charset="0"/>
                <a:sym typeface="Arial" panose="020B0604020202020204"/>
              </a:rPr>
              <a:t>Παραχώρηση </a:t>
            </a:r>
            <a:r>
              <a:rPr lang="el-GR" sz="4000" u="sng" dirty="0" err="1">
                <a:solidFill>
                  <a:srgbClr val="002A7E"/>
                </a:solidFill>
                <a:latin typeface="Arial" panose="020B0604020202020204" pitchFamily="34" charset="0"/>
                <a:cs typeface="Arial" panose="020B0604020202020204" pitchFamily="34" charset="0"/>
                <a:sym typeface="Arial" panose="020B0604020202020204"/>
              </a:rPr>
              <a:t>στοχευμένης</a:t>
            </a:r>
            <a:r>
              <a:rPr lang="el-GR" sz="4000" u="sng" dirty="0">
                <a:solidFill>
                  <a:srgbClr val="002A7E"/>
                </a:solidFill>
                <a:latin typeface="Arial" panose="020B0604020202020204" pitchFamily="34" charset="0"/>
                <a:cs typeface="Arial" panose="020B0604020202020204" pitchFamily="34" charset="0"/>
                <a:sym typeface="Arial" panose="020B0604020202020204"/>
              </a:rPr>
              <a:t> εφάπαξ στήριξης σε συγκεκριμένα νοικοκυριά</a:t>
            </a:r>
            <a:r>
              <a:rPr lang="el-GR" sz="4000" dirty="0">
                <a:solidFill>
                  <a:srgbClr val="002A7E"/>
                </a:solidFill>
                <a:latin typeface="Arial" panose="020B0604020202020204" pitchFamily="34" charset="0"/>
                <a:cs typeface="Arial" panose="020B0604020202020204" pitchFamily="34" charset="0"/>
                <a:sym typeface="Arial" panose="020B0604020202020204"/>
              </a:rPr>
              <a:t> </a:t>
            </a:r>
            <a:r>
              <a:rPr lang="el-GR" sz="4000" b="0" dirty="0">
                <a:solidFill>
                  <a:srgbClr val="002A7E"/>
                </a:solidFill>
                <a:latin typeface="Arial" panose="020B0604020202020204" pitchFamily="34" charset="0"/>
                <a:cs typeface="Arial" panose="020B0604020202020204" pitchFamily="34" charset="0"/>
                <a:sym typeface="Arial" panose="020B0604020202020204"/>
              </a:rPr>
              <a:t>που λαμβάνουν επιδόματα από το Υφυπουργείο Κοινωνικής Πρόνοιας στη βάση εισοδηματικών κριτηρίων και περιουσιακών κριτηρίων</a:t>
            </a:r>
          </a:p>
          <a:p>
            <a:pPr marL="571500" indent="-571500" algn="just" defTabSz="821055">
              <a:lnSpc>
                <a:spcPct val="120000"/>
              </a:lnSpc>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u="sng" dirty="0">
                <a:solidFill>
                  <a:srgbClr val="002A7E"/>
                </a:solidFill>
                <a:latin typeface="Arial" panose="020B0604020202020204" pitchFamily="34" charset="0"/>
                <a:cs typeface="Arial" panose="020B0604020202020204" pitchFamily="34" charset="0"/>
                <a:sym typeface="Arial" panose="020B0604020202020204"/>
              </a:rPr>
              <a:t>Αύξηση του Προϋπολογισμού κατά €2 εκ. του Σχεδίου Επιχορήγησης για την Αγορά Ηλεκτροκίνητων Οχημάτων</a:t>
            </a:r>
            <a:r>
              <a:rPr lang="el-GR" sz="4000" dirty="0">
                <a:solidFill>
                  <a:srgbClr val="002A7E"/>
                </a:solidFill>
                <a:latin typeface="Arial" panose="020B0604020202020204" pitchFamily="34" charset="0"/>
                <a:cs typeface="Arial" panose="020B0604020202020204" pitchFamily="34" charset="0"/>
                <a:sym typeface="Arial" panose="020B0604020202020204"/>
              </a:rPr>
              <a:t> </a:t>
            </a:r>
            <a:r>
              <a:rPr lang="el-GR" sz="4000" b="0" dirty="0">
                <a:solidFill>
                  <a:srgbClr val="002A7E"/>
                </a:solidFill>
                <a:latin typeface="Arial" panose="020B0604020202020204" pitchFamily="34" charset="0"/>
                <a:cs typeface="Arial" panose="020B0604020202020204" pitchFamily="34" charset="0"/>
                <a:sym typeface="Arial" panose="020B0604020202020204"/>
              </a:rPr>
              <a:t>του Υπουργείου Μεταφορών, Επικοινωνιών και Έργων, ώστε να αυξηθούν οι δυνητικά πολύτεκνοι δικαιούχοι, λαμβανομένου υπόψη του μεγάλου ενδιαφέροντος που έχουν εκδηλώσει πολύτεκνες οικογένειες για την αγορά ηλεκτροκίνητου οχήματος μέσω του εν λόγω Σχεδίου</a:t>
            </a:r>
          </a:p>
          <a:p>
            <a:pPr marL="571500" indent="-571500" algn="just" defTabSz="821055">
              <a:lnSpc>
                <a:spcPct val="120000"/>
              </a:lnSpc>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u="sng" dirty="0">
                <a:solidFill>
                  <a:srgbClr val="002A7E"/>
                </a:solidFill>
                <a:latin typeface="Arial" panose="020B0604020202020204" pitchFamily="34" charset="0"/>
                <a:cs typeface="Arial" panose="020B0604020202020204" pitchFamily="34" charset="0"/>
                <a:sym typeface="Arial" panose="020B0604020202020204"/>
              </a:rPr>
              <a:t>Κατάργηση του ετήσιου τέλους εταιρειών ύψους €350</a:t>
            </a:r>
            <a:r>
              <a:rPr lang="el-GR" sz="4000" dirty="0">
                <a:solidFill>
                  <a:srgbClr val="002A7E"/>
                </a:solidFill>
                <a:latin typeface="Arial" panose="020B0604020202020204" pitchFamily="34" charset="0"/>
                <a:cs typeface="Arial" panose="020B0604020202020204" pitchFamily="34" charset="0"/>
                <a:sym typeface="Arial" panose="020B0604020202020204"/>
              </a:rPr>
              <a:t> </a:t>
            </a:r>
            <a:r>
              <a:rPr lang="el-GR" sz="4000" b="0" dirty="0">
                <a:solidFill>
                  <a:srgbClr val="002A7E"/>
                </a:solidFill>
                <a:latin typeface="Arial" panose="020B0604020202020204" pitchFamily="34" charset="0"/>
                <a:cs typeface="Arial" panose="020B0604020202020204" pitchFamily="34" charset="0"/>
                <a:sym typeface="Arial" panose="020B0604020202020204"/>
              </a:rPr>
              <a:t>που επιβάλλεται δυνάμει των διατάξεων του περί Εταιρειών Νόμου (ΚΕΦ. 113)</a:t>
            </a:r>
          </a:p>
        </p:txBody>
      </p:sp>
      <p:sp>
        <p:nvSpPr>
          <p:cNvPr id="18" name="Arrow: Right 17">
            <a:extLst>
              <a:ext uri="{FF2B5EF4-FFF2-40B4-BE49-F238E27FC236}">
                <a16:creationId xmlns:a16="http://schemas.microsoft.com/office/drawing/2014/main" id="{96050E20-FC6A-5461-6182-CF09CD518411}"/>
              </a:ext>
            </a:extLst>
          </p:cNvPr>
          <p:cNvSpPr/>
          <p:nvPr/>
        </p:nvSpPr>
        <p:spPr>
          <a:xfrm>
            <a:off x="408830" y="3385166"/>
            <a:ext cx="614178" cy="588280"/>
          </a:xfrm>
          <a:prstGeom prst="rightArrow">
            <a:avLst/>
          </a:prstGeom>
          <a:solidFill>
            <a:schemeClr val="accent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ΜΗΧΑΝΙΣΜΟΣ ΑΝΑΚΑΜΨΗΣ ΚΑΙ ΑΝΘΕΚΤΙΚΟΤΗΤΑΣ">
            <a:extLst>
              <a:ext uri="{FF2B5EF4-FFF2-40B4-BE49-F238E27FC236}">
                <a16:creationId xmlns:a16="http://schemas.microsoft.com/office/drawing/2014/main" id="{8CEBAB2E-E8A6-AB9C-0217-907408A56152}"/>
              </a:ext>
            </a:extLst>
          </p:cNvPr>
          <p:cNvSpPr txBox="1"/>
          <p:nvPr/>
        </p:nvSpPr>
        <p:spPr>
          <a:xfrm>
            <a:off x="187980" y="577007"/>
            <a:ext cx="14544640" cy="7797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lvl="0">
              <a:lnSpc>
                <a:spcPct val="100000"/>
              </a:lnSpc>
            </a:pPr>
            <a:r>
              <a:rPr lang="el-GR" sz="4400" spc="150" dirty="0">
                <a:solidFill>
                  <a:srgbClr val="002A7E"/>
                </a:solidFill>
                <a:latin typeface="Arial" panose="020B0604020202020204"/>
                <a:cs typeface="Arial" panose="020B0604020202020204"/>
              </a:rPr>
              <a:t>2. Μέτρα αντιμετώπισης της ακρίβειας (3/5)</a:t>
            </a:r>
          </a:p>
        </p:txBody>
      </p:sp>
      <p:sp>
        <p:nvSpPr>
          <p:cNvPr id="4" name="Slide Number Placeholder 3">
            <a:extLst>
              <a:ext uri="{FF2B5EF4-FFF2-40B4-BE49-F238E27FC236}">
                <a16:creationId xmlns:a16="http://schemas.microsoft.com/office/drawing/2014/main" id="{94383075-D1E4-5F67-A204-D1EC00D14903}"/>
              </a:ext>
            </a:extLst>
          </p:cNvPr>
          <p:cNvSpPr>
            <a:spLocks noGrp="1"/>
          </p:cNvSpPr>
          <p:nvPr>
            <p:ph type="sldNum" sz="quarter" idx="12"/>
          </p:nvPr>
        </p:nvSpPr>
        <p:spPr/>
        <p:txBody>
          <a:bodyPr/>
          <a:lstStyle/>
          <a:p>
            <a:fld id="{2E8DE51F-38A4-4EEC-85CE-1C9509C2B507}" type="slidenum">
              <a:rPr lang="el-GR" smtClean="0"/>
              <a:t>13</a:t>
            </a:fld>
            <a:endParaRPr lang="el-GR" dirty="0"/>
          </a:p>
        </p:txBody>
      </p:sp>
      <p:pic>
        <p:nvPicPr>
          <p:cNvPr id="13" name="Image" descr="Image">
            <a:extLst>
              <a:ext uri="{FF2B5EF4-FFF2-40B4-BE49-F238E27FC236}">
                <a16:creationId xmlns:a16="http://schemas.microsoft.com/office/drawing/2014/main" id="{031F9081-2A6D-73B5-6CAD-8FC9419CC6BE}"/>
              </a:ext>
            </a:extLst>
          </p:cNvPr>
          <p:cNvPicPr>
            <a:picLocks noChangeAspect="1"/>
          </p:cNvPicPr>
          <p:nvPr/>
        </p:nvPicPr>
        <p:blipFill>
          <a:blip r:embed="rId4"/>
          <a:stretch>
            <a:fillRect/>
          </a:stretch>
        </p:blipFill>
        <p:spPr>
          <a:xfrm>
            <a:off x="109673" y="2374037"/>
            <a:ext cx="614178" cy="613972"/>
          </a:xfrm>
          <a:prstGeom prst="rect">
            <a:avLst/>
          </a:prstGeom>
          <a:ln w="12700">
            <a:miter lim="400000"/>
          </a:ln>
        </p:spPr>
      </p:pic>
    </p:spTree>
    <p:extLst>
      <p:ext uri="{BB962C8B-B14F-4D97-AF65-F5344CB8AC3E}">
        <p14:creationId xmlns:p14="http://schemas.microsoft.com/office/powerpoint/2010/main" val="25360829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a:extLst>
              <a:ext uri="{FF2B5EF4-FFF2-40B4-BE49-F238E27FC236}">
                <a16:creationId xmlns:a16="http://schemas.microsoft.com/office/drawing/2014/main" id="{29F4D5F9-FB4C-0E6B-3647-0E82985B931C}"/>
              </a:ext>
            </a:extLst>
          </p:cNvPr>
          <p:cNvSpPr/>
          <p:nvPr/>
        </p:nvSpPr>
        <p:spPr>
          <a:xfrm>
            <a:off x="0" y="-36101"/>
            <a:ext cx="15401364" cy="2323570"/>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8" name="01/…">
            <a:extLst>
              <a:ext uri="{FF2B5EF4-FFF2-40B4-BE49-F238E27FC236}">
                <a16:creationId xmlns:a16="http://schemas.microsoft.com/office/drawing/2014/main" id="{65FDC0E1-7FC8-963E-DA26-E85FA79E2835}"/>
              </a:ext>
            </a:extLst>
          </p:cNvPr>
          <p:cNvSpPr txBox="1"/>
          <p:nvPr/>
        </p:nvSpPr>
        <p:spPr>
          <a:xfrm>
            <a:off x="974326" y="2253612"/>
            <a:ext cx="22397427" cy="7790618"/>
          </a:xfrm>
          <a:prstGeom prst="rect">
            <a:avLst/>
          </a:prstGeom>
          <a:ln w="12700">
            <a:miter lim="400000"/>
          </a:ln>
        </p:spPr>
        <p:txBody>
          <a:bodyPr wrap="square" lIns="50780" tIns="50780" rIns="50780" bIns="50780">
            <a:spAutoFit/>
          </a:bodyPr>
          <a:lstStyle/>
          <a:p>
            <a:pPr algn="just" defTabSz="821055">
              <a:lnSpc>
                <a:spcPct val="120000"/>
              </a:lnSpc>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000" u="sng" dirty="0">
                <a:solidFill>
                  <a:srgbClr val="002A7E"/>
                </a:solidFill>
                <a:latin typeface="Arial" panose="020B0604020202020204" pitchFamily="34" charset="0"/>
                <a:cs typeface="Arial" panose="020B0604020202020204" pitchFamily="34" charset="0"/>
                <a:sym typeface="Arial" panose="020B0604020202020204"/>
              </a:rPr>
              <a:t>3</a:t>
            </a:r>
            <a:r>
              <a:rPr lang="el-GR" sz="4000" u="sng" baseline="30000" dirty="0">
                <a:solidFill>
                  <a:srgbClr val="002A7E"/>
                </a:solidFill>
                <a:latin typeface="Arial" panose="020B0604020202020204" pitchFamily="34" charset="0"/>
                <a:cs typeface="Arial" panose="020B0604020202020204" pitchFamily="34" charset="0"/>
                <a:sym typeface="Arial" panose="020B0604020202020204"/>
              </a:rPr>
              <a:t>η</a:t>
            </a:r>
            <a:r>
              <a:rPr lang="el-GR" sz="4000" u="sng" dirty="0">
                <a:solidFill>
                  <a:srgbClr val="002A7E"/>
                </a:solidFill>
                <a:latin typeface="Arial" panose="020B0604020202020204" pitchFamily="34" charset="0"/>
                <a:cs typeface="Arial" panose="020B0604020202020204" pitchFamily="34" charset="0"/>
                <a:sym typeface="Arial" panose="020B0604020202020204"/>
              </a:rPr>
              <a:t> Δέσμη Μέτρων αντιμετώπισης της ακρίβειας (Μάρτιος 2024)</a:t>
            </a:r>
          </a:p>
          <a:p>
            <a:pPr algn="just" defTabSz="821055">
              <a:lnSpc>
                <a:spcPct val="120000"/>
              </a:lnSpc>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2000" u="sng" dirty="0">
              <a:solidFill>
                <a:srgbClr val="002A7E"/>
              </a:solidFill>
              <a:latin typeface="Arial" panose="020B0604020202020204" pitchFamily="34" charset="0"/>
              <a:cs typeface="Arial" panose="020B0604020202020204" pitchFamily="34" charset="0"/>
              <a:sym typeface="Arial" panose="020B0604020202020204"/>
            </a:endParaRPr>
          </a:p>
          <a:p>
            <a:pPr algn="just" defTabSz="821055">
              <a:lnSpc>
                <a:spcPct val="120000"/>
              </a:lnSpc>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000" dirty="0">
                <a:solidFill>
                  <a:srgbClr val="002A7E"/>
                </a:solidFill>
                <a:latin typeface="Arial" panose="020B0604020202020204" pitchFamily="34" charset="0"/>
                <a:cs typeface="Arial" panose="020B0604020202020204" pitchFamily="34" charset="0"/>
                <a:sym typeface="Arial" panose="020B0604020202020204"/>
              </a:rPr>
              <a:t> Κατάργηση των οριζόντιων μέτρων, επιδοτήσεις των καυσίμων κίνησης και του πετρελαίου θέρμανσης και συνέχιση </a:t>
            </a:r>
            <a:r>
              <a:rPr lang="el-GR" sz="4000" dirty="0" err="1">
                <a:solidFill>
                  <a:srgbClr val="002A7E"/>
                </a:solidFill>
                <a:latin typeface="Arial" panose="020B0604020202020204" pitchFamily="34" charset="0"/>
                <a:cs typeface="Arial" panose="020B0604020202020204" pitchFamily="34" charset="0"/>
                <a:sym typeface="Arial" panose="020B0604020202020204"/>
              </a:rPr>
              <a:t>στοχευμένων</a:t>
            </a:r>
            <a:r>
              <a:rPr lang="el-GR" sz="4000" dirty="0">
                <a:solidFill>
                  <a:srgbClr val="002A7E"/>
                </a:solidFill>
                <a:latin typeface="Arial" panose="020B0604020202020204" pitchFamily="34" charset="0"/>
                <a:cs typeface="Arial" panose="020B0604020202020204" pitchFamily="34" charset="0"/>
                <a:sym typeface="Arial" panose="020B0604020202020204"/>
              </a:rPr>
              <a:t> μέτρων:</a:t>
            </a:r>
          </a:p>
          <a:p>
            <a:pPr marL="457200" indent="-457200" algn="just" defTabSz="821055">
              <a:lnSpc>
                <a:spcPct val="120000"/>
              </a:lnSpc>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4000" dirty="0">
              <a:solidFill>
                <a:srgbClr val="002A7E"/>
              </a:solidFill>
              <a:latin typeface="Arial" panose="020B0604020202020204" pitchFamily="34" charset="0"/>
              <a:cs typeface="Arial" panose="020B0604020202020204" pitchFamily="34" charset="0"/>
              <a:sym typeface="Arial" panose="020B0604020202020204"/>
            </a:endParaRPr>
          </a:p>
          <a:p>
            <a:pPr marL="457200" indent="-457200" algn="just" defTabSz="821055">
              <a:lnSpc>
                <a:spcPct val="120000"/>
              </a:lnSpc>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dirty="0">
                <a:solidFill>
                  <a:srgbClr val="002A7E"/>
                </a:solidFill>
                <a:latin typeface="Arial" panose="020B0604020202020204" pitchFamily="34" charset="0"/>
                <a:cs typeface="Arial" panose="020B0604020202020204" pitchFamily="34" charset="0"/>
                <a:sym typeface="Arial" panose="020B0604020202020204"/>
              </a:rPr>
              <a:t>Κλιμακωτή επιδότηση του κόστους ηλεκτρικού ρεύματος </a:t>
            </a:r>
            <a:r>
              <a:rPr lang="el-GR" sz="4000" b="0" dirty="0">
                <a:solidFill>
                  <a:srgbClr val="002A7E"/>
                </a:solidFill>
                <a:latin typeface="Arial" panose="020B0604020202020204" pitchFamily="34" charset="0"/>
                <a:cs typeface="Arial" panose="020B0604020202020204" pitchFamily="34" charset="0"/>
                <a:sym typeface="Arial" panose="020B0604020202020204"/>
              </a:rPr>
              <a:t>Επεκτάθηκε για τους τιμολογούμενους μήνες Μαΐου - Ιουνίου 2024 </a:t>
            </a:r>
          </a:p>
          <a:p>
            <a:pPr marL="457200" indent="-457200" algn="just" defTabSz="821055">
              <a:lnSpc>
                <a:spcPct val="120000"/>
              </a:lnSpc>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dirty="0">
                <a:solidFill>
                  <a:srgbClr val="002A7E"/>
                </a:solidFill>
                <a:latin typeface="Arial" panose="020B0604020202020204" pitchFamily="34" charset="0"/>
                <a:cs typeface="Arial" panose="020B0604020202020204" pitchFamily="34" charset="0"/>
                <a:sym typeface="Arial" panose="020B0604020202020204"/>
              </a:rPr>
              <a:t>Εφαρμογή μηδενικού συντελεστή ΦΠΑ </a:t>
            </a:r>
            <a:r>
              <a:rPr lang="el-GR" sz="4000" b="0" dirty="0">
                <a:solidFill>
                  <a:srgbClr val="002A7E"/>
                </a:solidFill>
                <a:latin typeface="Arial" panose="020B0604020202020204" pitchFamily="34" charset="0"/>
                <a:cs typeface="Arial" panose="020B0604020202020204" pitchFamily="34" charset="0"/>
                <a:sym typeface="Arial" panose="020B0604020202020204"/>
              </a:rPr>
              <a:t>σε βασικά είδη μέχρι 30 Ιουνίου 2024</a:t>
            </a:r>
          </a:p>
          <a:p>
            <a:pPr marL="457200" indent="-457200" algn="just" defTabSz="821055">
              <a:lnSpc>
                <a:spcPct val="120000"/>
              </a:lnSpc>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dirty="0">
                <a:solidFill>
                  <a:srgbClr val="002A7E"/>
                </a:solidFill>
                <a:latin typeface="Arial" panose="020B0604020202020204" pitchFamily="34" charset="0"/>
                <a:cs typeface="Arial" panose="020B0604020202020204" pitchFamily="34" charset="0"/>
                <a:sym typeface="Arial" panose="020B0604020202020204"/>
              </a:rPr>
              <a:t>Επιβολή μειωμένου συντελεστή ΦΠΑ 3%</a:t>
            </a:r>
            <a:r>
              <a:rPr lang="el-GR" sz="4000" b="0" dirty="0">
                <a:solidFill>
                  <a:srgbClr val="002A7E"/>
                </a:solidFill>
                <a:latin typeface="Arial" panose="020B0604020202020204" pitchFamily="34" charset="0"/>
                <a:cs typeface="Arial" panose="020B0604020202020204" pitchFamily="34" charset="0"/>
                <a:sym typeface="Arial" panose="020B0604020202020204"/>
              </a:rPr>
              <a:t> σε είδη που αφορούν στην προώθηση πολιτιστικών αγαθών και αγαθών για την εξυπηρέτηση πολιτών με ειδικές ανάγκες καθώς και σε ορισμένες υπηρεσίες επεξεργασίας αποβλήτων</a:t>
            </a:r>
          </a:p>
        </p:txBody>
      </p:sp>
      <p:sp>
        <p:nvSpPr>
          <p:cNvPr id="6" name="01/…">
            <a:extLst>
              <a:ext uri="{FF2B5EF4-FFF2-40B4-BE49-F238E27FC236}">
                <a16:creationId xmlns:a16="http://schemas.microsoft.com/office/drawing/2014/main" id="{6464C87F-5BDD-4B0F-E11E-EA56044F2704}"/>
              </a:ext>
            </a:extLst>
          </p:cNvPr>
          <p:cNvSpPr txBox="1"/>
          <p:nvPr/>
        </p:nvSpPr>
        <p:spPr>
          <a:xfrm>
            <a:off x="1794104" y="2261108"/>
            <a:ext cx="22397428" cy="1300572"/>
          </a:xfrm>
          <a:prstGeom prst="rect">
            <a:avLst/>
          </a:prstGeom>
          <a:ln w="12700">
            <a:miter lim="400000"/>
          </a:ln>
        </p:spPr>
        <p:txBody>
          <a:bodyPr wrap="square" lIns="50780" tIns="50780" rIns="50780" bIns="50780">
            <a:spAutoFit/>
          </a:bodyPr>
          <a:lstStyle/>
          <a:p>
            <a:pPr algn="l" defTabSz="821055">
              <a:lnSpc>
                <a:spcPct val="120000"/>
              </a:lnSpc>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algn="l" defTabSz="821055">
              <a:lnSpc>
                <a:spcPct val="120000"/>
              </a:lnSpc>
              <a:defRPr sz="4000">
                <a:solidFill>
                  <a:srgbClr val="3B8396"/>
                </a:solidFill>
                <a:latin typeface="Arial" panose="020B0604020202020204"/>
                <a:ea typeface="Arial" panose="020B0604020202020204"/>
                <a:cs typeface="Arial" panose="020B0604020202020204"/>
                <a:sym typeface="Arial" panose="020B0604020202020204"/>
              </a:defRPr>
            </a:pPr>
            <a:r>
              <a:rPr lang="el-GR" sz="3400" dirty="0">
                <a:solidFill>
                  <a:srgbClr val="00A2FF">
                    <a:lumMod val="50000"/>
                  </a:srgbClr>
                </a:solidFill>
                <a:latin typeface="Arial" panose="020B0604020202020204" pitchFamily="34" charset="0"/>
                <a:cs typeface="Arial" panose="020B0604020202020204" pitchFamily="34" charset="0"/>
                <a:sym typeface="Arial" panose="020B0604020202020204"/>
              </a:rPr>
              <a:t> </a:t>
            </a:r>
          </a:p>
        </p:txBody>
      </p:sp>
      <p:pic>
        <p:nvPicPr>
          <p:cNvPr id="7" name="Image" descr="Image">
            <a:extLst>
              <a:ext uri="{FF2B5EF4-FFF2-40B4-BE49-F238E27FC236}">
                <a16:creationId xmlns:a16="http://schemas.microsoft.com/office/drawing/2014/main" id="{ED1048D3-84E3-1106-EB51-ECCB51999ADF}"/>
              </a:ext>
            </a:extLst>
          </p:cNvPr>
          <p:cNvPicPr>
            <a:picLocks noChangeAspect="1"/>
          </p:cNvPicPr>
          <p:nvPr/>
        </p:nvPicPr>
        <p:blipFill>
          <a:blip r:embed="rId4"/>
          <a:stretch>
            <a:fillRect/>
          </a:stretch>
        </p:blipFill>
        <p:spPr>
          <a:xfrm>
            <a:off x="257348" y="2508061"/>
            <a:ext cx="614178" cy="613972"/>
          </a:xfrm>
          <a:prstGeom prst="rect">
            <a:avLst/>
          </a:prstGeom>
          <a:ln w="12700">
            <a:miter lim="400000"/>
          </a:ln>
        </p:spPr>
      </p:pic>
      <p:sp>
        <p:nvSpPr>
          <p:cNvPr id="2" name="ΜΗΧΑΝΙΣΜΟΣ ΑΝΑΚΑΜΨΗΣ ΚΑΙ ΑΝΘΕΚΤΙΚΟΤΗΤΑΣ">
            <a:extLst>
              <a:ext uri="{FF2B5EF4-FFF2-40B4-BE49-F238E27FC236}">
                <a16:creationId xmlns:a16="http://schemas.microsoft.com/office/drawing/2014/main" id="{DA602858-3EE3-4865-74BB-33FD6E5D8063}"/>
              </a:ext>
            </a:extLst>
          </p:cNvPr>
          <p:cNvSpPr txBox="1"/>
          <p:nvPr/>
        </p:nvSpPr>
        <p:spPr>
          <a:xfrm>
            <a:off x="202879" y="678344"/>
            <a:ext cx="14544640" cy="7797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lvl="0">
              <a:lnSpc>
                <a:spcPct val="100000"/>
              </a:lnSpc>
            </a:pPr>
            <a:r>
              <a:rPr lang="el-GR" sz="4400" spc="150" dirty="0">
                <a:solidFill>
                  <a:srgbClr val="002A7E"/>
                </a:solidFill>
                <a:latin typeface="Arial" panose="020B0604020202020204"/>
                <a:cs typeface="Arial" panose="020B0604020202020204"/>
              </a:rPr>
              <a:t>2. Μέτρα αντιμετώπισης της ακρίβειας (4/5)</a:t>
            </a:r>
          </a:p>
        </p:txBody>
      </p:sp>
      <p:sp>
        <p:nvSpPr>
          <p:cNvPr id="11" name="Rectangle 10">
            <a:extLst>
              <a:ext uri="{FF2B5EF4-FFF2-40B4-BE49-F238E27FC236}">
                <a16:creationId xmlns:a16="http://schemas.microsoft.com/office/drawing/2014/main" id="{D3ECF93B-3212-30E5-5F05-B40E033A59DA}"/>
              </a:ext>
            </a:extLst>
          </p:cNvPr>
          <p:cNvSpPr/>
          <p:nvPr/>
        </p:nvSpPr>
        <p:spPr>
          <a:xfrm>
            <a:off x="1728951" y="10625902"/>
            <a:ext cx="12301766" cy="707886"/>
          </a:xfrm>
          <a:prstGeom prst="rect">
            <a:avLst/>
          </a:prstGeom>
          <a:noFill/>
        </p:spPr>
        <p:txBody>
          <a:bodyPr wrap="none" lIns="91440" tIns="45720" rIns="91440" bIns="45720">
            <a:spAutoFit/>
          </a:bodyPr>
          <a:lstStyle/>
          <a:p>
            <a:pPr algn="ctr"/>
            <a:r>
              <a:rPr lang="el-GR" sz="4000" cap="none" spc="0" dirty="0">
                <a:ln w="0"/>
                <a:solidFill>
                  <a:srgbClr val="002A7E"/>
                </a:solidFill>
                <a:effectLst>
                  <a:outerShdw blurRad="38100" dist="25400" dir="5400000" algn="ctr" rotWithShape="0">
                    <a:srgbClr val="6E747A">
                      <a:alpha val="43000"/>
                    </a:srgbClr>
                  </a:outerShdw>
                </a:effectLst>
              </a:rPr>
              <a:t>Επιπρόσθετα λαμβάνονται νέα </a:t>
            </a:r>
            <a:r>
              <a:rPr lang="el-GR" sz="4000" cap="none" spc="0" dirty="0" err="1">
                <a:ln w="0"/>
                <a:solidFill>
                  <a:srgbClr val="002A7E"/>
                </a:solidFill>
                <a:effectLst>
                  <a:outerShdw blurRad="38100" dist="25400" dir="5400000" algn="ctr" rotWithShape="0">
                    <a:srgbClr val="6E747A">
                      <a:alpha val="43000"/>
                    </a:srgbClr>
                  </a:outerShdw>
                </a:effectLst>
              </a:rPr>
              <a:t>στοχευμένα</a:t>
            </a:r>
            <a:r>
              <a:rPr lang="el-GR" sz="4000" cap="none" spc="0" dirty="0">
                <a:ln w="0"/>
                <a:solidFill>
                  <a:srgbClr val="002A7E"/>
                </a:solidFill>
                <a:effectLst>
                  <a:outerShdw blurRad="38100" dist="25400" dir="5400000" algn="ctr" rotWithShape="0">
                    <a:srgbClr val="6E747A">
                      <a:alpha val="43000"/>
                    </a:srgbClr>
                  </a:outerShdw>
                </a:effectLst>
              </a:rPr>
              <a:t> μέτρα</a:t>
            </a:r>
            <a:endParaRPr lang="en-US" sz="4000" cap="none" spc="0" dirty="0">
              <a:ln w="0"/>
              <a:solidFill>
                <a:srgbClr val="002A7E"/>
              </a:solidFill>
              <a:effectLst>
                <a:outerShdw blurRad="38100" dist="25400" dir="5400000" algn="ctr" rotWithShape="0">
                  <a:srgbClr val="6E747A">
                    <a:alpha val="43000"/>
                  </a:srgbClr>
                </a:outerShdw>
              </a:effectLst>
            </a:endParaRPr>
          </a:p>
        </p:txBody>
      </p:sp>
      <p:sp>
        <p:nvSpPr>
          <p:cNvPr id="4" name="Slide Number Placeholder 3">
            <a:extLst>
              <a:ext uri="{FF2B5EF4-FFF2-40B4-BE49-F238E27FC236}">
                <a16:creationId xmlns:a16="http://schemas.microsoft.com/office/drawing/2014/main" id="{03F04CCF-BB04-01B2-B4D1-0580E2BFC937}"/>
              </a:ext>
            </a:extLst>
          </p:cNvPr>
          <p:cNvSpPr>
            <a:spLocks noGrp="1"/>
          </p:cNvSpPr>
          <p:nvPr>
            <p:ph type="sldNum" sz="quarter" idx="12"/>
          </p:nvPr>
        </p:nvSpPr>
        <p:spPr/>
        <p:txBody>
          <a:bodyPr/>
          <a:lstStyle/>
          <a:p>
            <a:fld id="{2E8DE51F-38A4-4EEC-85CE-1C9509C2B507}" type="slidenum">
              <a:rPr lang="el-GR" smtClean="0"/>
              <a:t>14</a:t>
            </a:fld>
            <a:endParaRPr lang="el-GR" dirty="0"/>
          </a:p>
        </p:txBody>
      </p:sp>
      <p:sp>
        <p:nvSpPr>
          <p:cNvPr id="3" name="Arrow: Right 2">
            <a:extLst>
              <a:ext uri="{FF2B5EF4-FFF2-40B4-BE49-F238E27FC236}">
                <a16:creationId xmlns:a16="http://schemas.microsoft.com/office/drawing/2014/main" id="{8426F1D5-6EC2-8282-7FBF-672CA9338A34}"/>
              </a:ext>
            </a:extLst>
          </p:cNvPr>
          <p:cNvSpPr/>
          <p:nvPr/>
        </p:nvSpPr>
        <p:spPr>
          <a:xfrm>
            <a:off x="442879" y="3561680"/>
            <a:ext cx="614178" cy="588280"/>
          </a:xfrm>
          <a:prstGeom prst="rightArrow">
            <a:avLst/>
          </a:prstGeom>
          <a:solidFill>
            <a:schemeClr val="accent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Arrow: Right 4">
            <a:extLst>
              <a:ext uri="{FF2B5EF4-FFF2-40B4-BE49-F238E27FC236}">
                <a16:creationId xmlns:a16="http://schemas.microsoft.com/office/drawing/2014/main" id="{87CCE475-988F-F7E7-6D25-8180C04246F5}"/>
              </a:ext>
            </a:extLst>
          </p:cNvPr>
          <p:cNvSpPr/>
          <p:nvPr/>
        </p:nvSpPr>
        <p:spPr>
          <a:xfrm>
            <a:off x="1138358" y="10735333"/>
            <a:ext cx="614178" cy="588280"/>
          </a:xfrm>
          <a:prstGeom prst="rightArrow">
            <a:avLst/>
          </a:prstGeom>
          <a:solidFill>
            <a:schemeClr val="accent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38010292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3670B831-CB93-387F-33C0-8FA577E096FE}"/>
              </a:ext>
            </a:extLst>
          </p:cNvPr>
          <p:cNvSpPr/>
          <p:nvPr/>
        </p:nvSpPr>
        <p:spPr>
          <a:xfrm>
            <a:off x="0" y="-36101"/>
            <a:ext cx="15401364" cy="2323570"/>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6" name="01/…">
            <a:extLst>
              <a:ext uri="{FF2B5EF4-FFF2-40B4-BE49-F238E27FC236}">
                <a16:creationId xmlns:a16="http://schemas.microsoft.com/office/drawing/2014/main" id="{6464C87F-5BDD-4B0F-E11E-EA56044F2704}"/>
              </a:ext>
            </a:extLst>
          </p:cNvPr>
          <p:cNvSpPr txBox="1"/>
          <p:nvPr/>
        </p:nvSpPr>
        <p:spPr>
          <a:xfrm>
            <a:off x="1689100" y="2246118"/>
            <a:ext cx="22397428" cy="706243"/>
          </a:xfrm>
          <a:prstGeom prst="rect">
            <a:avLst/>
          </a:prstGeom>
          <a:ln w="12700">
            <a:miter lim="400000"/>
          </a:ln>
        </p:spPr>
        <p:txBody>
          <a:bodyPr wrap="square" lIns="50780" tIns="50780" rIns="50780" bIns="50780">
            <a:spAutoFit/>
          </a:bodyPr>
          <a:lstStyle/>
          <a:p>
            <a:pPr algn="l" defTabSz="821055">
              <a:lnSpc>
                <a:spcPct val="120000"/>
              </a:lnSpc>
              <a:defRPr sz="4000">
                <a:solidFill>
                  <a:srgbClr val="3B8396"/>
                </a:solidFill>
                <a:latin typeface="Arial" panose="020B0604020202020204"/>
                <a:ea typeface="Arial" panose="020B0604020202020204"/>
                <a:cs typeface="Arial" panose="020B0604020202020204"/>
                <a:sym typeface="Arial" panose="020B0604020202020204"/>
              </a:defRPr>
            </a:pPr>
            <a:r>
              <a:rPr lang="el-GR" sz="3600" spc="50" dirty="0">
                <a:ln w="9525" cmpd="sng">
                  <a:solidFill>
                    <a:srgbClr val="470975"/>
                  </a:solidFill>
                  <a:prstDash val="solid"/>
                </a:ln>
                <a:solidFill>
                  <a:srgbClr val="321FA1"/>
                </a:solidFill>
                <a:effectLst>
                  <a:glow rad="38100">
                    <a:schemeClr val="accent1">
                      <a:alpha val="40000"/>
                    </a:schemeClr>
                  </a:glow>
                </a:effectLst>
              </a:rPr>
              <a:t> </a:t>
            </a:r>
            <a:endParaRPr lang="el-GR" sz="42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pic>
        <p:nvPicPr>
          <p:cNvPr id="7" name="Image" descr="Image">
            <a:extLst>
              <a:ext uri="{FF2B5EF4-FFF2-40B4-BE49-F238E27FC236}">
                <a16:creationId xmlns:a16="http://schemas.microsoft.com/office/drawing/2014/main" id="{ED1048D3-84E3-1106-EB51-ECCB51999ADF}"/>
              </a:ext>
            </a:extLst>
          </p:cNvPr>
          <p:cNvPicPr>
            <a:picLocks noChangeAspect="1"/>
          </p:cNvPicPr>
          <p:nvPr/>
        </p:nvPicPr>
        <p:blipFill>
          <a:blip r:embed="rId4"/>
          <a:stretch>
            <a:fillRect/>
          </a:stretch>
        </p:blipFill>
        <p:spPr>
          <a:xfrm>
            <a:off x="236756" y="2521002"/>
            <a:ext cx="614178" cy="613972"/>
          </a:xfrm>
          <a:prstGeom prst="rect">
            <a:avLst/>
          </a:prstGeom>
          <a:ln w="12700">
            <a:miter lim="400000"/>
          </a:ln>
        </p:spPr>
      </p:pic>
      <p:sp>
        <p:nvSpPr>
          <p:cNvPr id="12" name="01/…">
            <a:extLst>
              <a:ext uri="{FF2B5EF4-FFF2-40B4-BE49-F238E27FC236}">
                <a16:creationId xmlns:a16="http://schemas.microsoft.com/office/drawing/2014/main" id="{B855517E-B3E7-DE86-657C-33CD71D5C6A9}"/>
              </a:ext>
            </a:extLst>
          </p:cNvPr>
          <p:cNvSpPr txBox="1"/>
          <p:nvPr/>
        </p:nvSpPr>
        <p:spPr>
          <a:xfrm>
            <a:off x="543845" y="2246118"/>
            <a:ext cx="23107809" cy="10222245"/>
          </a:xfrm>
          <a:prstGeom prst="rect">
            <a:avLst/>
          </a:prstGeom>
          <a:ln w="12700">
            <a:miter lim="400000"/>
          </a:ln>
        </p:spPr>
        <p:txBody>
          <a:bodyPr wrap="square" lIns="50780" tIns="50780" rIns="50780" bIns="50780">
            <a:spAutoFit/>
          </a:bodyPr>
          <a:lstStyle/>
          <a:p>
            <a:pPr algn="just" defTabSz="821055">
              <a:lnSpc>
                <a:spcPct val="120000"/>
              </a:lnSpc>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600" dirty="0">
                <a:solidFill>
                  <a:srgbClr val="002A7E"/>
                </a:solidFill>
                <a:latin typeface="Arial" panose="020B0604020202020204" pitchFamily="34" charset="0"/>
                <a:cs typeface="Arial" panose="020B0604020202020204" pitchFamily="34" charset="0"/>
                <a:sym typeface="Arial" panose="020B0604020202020204"/>
              </a:rPr>
              <a:t>   </a:t>
            </a:r>
            <a:r>
              <a:rPr lang="el-GR" sz="4000" u="sng" dirty="0">
                <a:solidFill>
                  <a:srgbClr val="002A7E"/>
                </a:solidFill>
                <a:latin typeface="Arial" panose="020B0604020202020204" pitchFamily="34" charset="0"/>
                <a:cs typeface="Arial" panose="020B0604020202020204" pitchFamily="34" charset="0"/>
                <a:sym typeface="Arial" panose="020B0604020202020204"/>
              </a:rPr>
              <a:t>3</a:t>
            </a:r>
            <a:r>
              <a:rPr lang="el-GR" sz="4000" u="sng" baseline="30000" dirty="0">
                <a:solidFill>
                  <a:srgbClr val="002A7E"/>
                </a:solidFill>
                <a:latin typeface="Arial" panose="020B0604020202020204" pitchFamily="34" charset="0"/>
                <a:cs typeface="Arial" panose="020B0604020202020204" pitchFamily="34" charset="0"/>
                <a:sym typeface="Arial" panose="020B0604020202020204"/>
              </a:rPr>
              <a:t>η</a:t>
            </a:r>
            <a:r>
              <a:rPr lang="el-GR" sz="4000" u="sng" dirty="0">
                <a:solidFill>
                  <a:srgbClr val="002A7E"/>
                </a:solidFill>
                <a:latin typeface="Arial" panose="020B0604020202020204" pitchFamily="34" charset="0"/>
                <a:cs typeface="Arial" panose="020B0604020202020204" pitchFamily="34" charset="0"/>
                <a:sym typeface="Arial" panose="020B0604020202020204"/>
              </a:rPr>
              <a:t> Δέσμη Μέτρων αντιμετώπισης της ακρίβειας (Μάρτιος 2024)</a:t>
            </a:r>
          </a:p>
          <a:p>
            <a:pPr marL="457200" indent="-457200" algn="just" defTabSz="821055">
              <a:lnSpc>
                <a:spcPct val="120000"/>
              </a:lnSpc>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800" dirty="0">
              <a:solidFill>
                <a:srgbClr val="002A7E"/>
              </a:solidFill>
              <a:latin typeface="Arial" panose="020B0604020202020204" pitchFamily="34" charset="0"/>
              <a:cs typeface="Arial" panose="020B0604020202020204" pitchFamily="34" charset="0"/>
              <a:sym typeface="Arial" panose="020B0604020202020204"/>
            </a:endParaRPr>
          </a:p>
          <a:p>
            <a:pPr marL="457200" indent="-457200" algn="just" defTabSz="821055">
              <a:lnSpc>
                <a:spcPct val="120000"/>
              </a:lnSpc>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800" dirty="0">
                <a:solidFill>
                  <a:srgbClr val="002A7E"/>
                </a:solidFill>
                <a:latin typeface="Arial" panose="020B0604020202020204" pitchFamily="34" charset="0"/>
                <a:cs typeface="Arial" panose="020B0604020202020204" pitchFamily="34" charset="0"/>
                <a:sym typeface="Arial" panose="020B0604020202020204"/>
              </a:rPr>
              <a:t>Παραχώρηση </a:t>
            </a:r>
            <a:r>
              <a:rPr lang="el-GR" sz="3800" dirty="0" err="1">
                <a:solidFill>
                  <a:srgbClr val="002A7E"/>
                </a:solidFill>
                <a:latin typeface="Arial" panose="020B0604020202020204" pitchFamily="34" charset="0"/>
                <a:cs typeface="Arial" panose="020B0604020202020204" pitchFamily="34" charset="0"/>
                <a:sym typeface="Arial" panose="020B0604020202020204"/>
              </a:rPr>
              <a:t>στοχευμένης</a:t>
            </a:r>
            <a:r>
              <a:rPr lang="el-GR" sz="3800" dirty="0">
                <a:solidFill>
                  <a:srgbClr val="002A7E"/>
                </a:solidFill>
                <a:latin typeface="Arial" panose="020B0604020202020204" pitchFamily="34" charset="0"/>
                <a:cs typeface="Arial" panose="020B0604020202020204" pitchFamily="34" charset="0"/>
                <a:sym typeface="Arial" panose="020B0604020202020204"/>
              </a:rPr>
              <a:t> εφάπαξ στήριξης σε συγκεκριμένα νοικοκυριά </a:t>
            </a:r>
            <a:r>
              <a:rPr lang="el-GR" sz="3800" b="0" dirty="0">
                <a:solidFill>
                  <a:srgbClr val="002A7E"/>
                </a:solidFill>
                <a:latin typeface="Arial" panose="020B0604020202020204" pitchFamily="34" charset="0"/>
                <a:cs typeface="Arial" panose="020B0604020202020204" pitchFamily="34" charset="0"/>
                <a:sym typeface="Arial" panose="020B0604020202020204"/>
              </a:rPr>
              <a:t>που λαμβάνουν επιδόματα από το Υφυπουργείο Κοινωνικής Πρόνοιας που θα παραχωρηθεί κατά την τρίμηνη περίοδο Απριλίου-Ιουνίου 2024: </a:t>
            </a:r>
          </a:p>
          <a:p>
            <a:pPr algn="just" defTabSz="821055">
              <a:spcBef>
                <a:spcPts val="1200"/>
              </a:spcBef>
              <a:spcAft>
                <a:spcPts val="1200"/>
              </a:spcAft>
              <a:buClr>
                <a:srgbClr val="C00000"/>
              </a:buClr>
              <a:tabLst>
                <a:tab pos="457200" algn="l"/>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		(α) Λήπτες Επιδόματος Τέκνου (Διαφοροποίηση  κριτηρίων  για Μονογονεϊκές οικογένειες και Ζεύγος</a:t>
            </a:r>
          </a:p>
          <a:p>
            <a:pPr algn="just" defTabSz="821055">
              <a:spcBef>
                <a:spcPts val="1200"/>
              </a:spcBef>
              <a:spcAft>
                <a:spcPts val="1200"/>
              </a:spcAft>
              <a:buClr>
                <a:srgbClr val="C00000"/>
              </a:buClr>
              <a:tabLst>
                <a:tab pos="457200" algn="l"/>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	 Οικογενειών)</a:t>
            </a:r>
          </a:p>
          <a:p>
            <a:pPr marL="536575" indent="-536575" algn="just" defTabSz="357188">
              <a:spcBef>
                <a:spcPts val="1200"/>
              </a:spcBef>
              <a:spcAft>
                <a:spcPts val="1200"/>
              </a:spcAft>
              <a:buClr>
                <a:srgbClr val="C00000"/>
              </a:buClr>
              <a:tabLst>
                <a:tab pos="457200" algn="l"/>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	(β) Παραχώρηση μηνιαίου ποσού €100 σε νοικοκυριά που λαμβάνουν Ελάχιστο Εγγυημένο Εισόδημα (ΕΕΕ)</a:t>
            </a:r>
          </a:p>
          <a:p>
            <a:pPr marL="536575" indent="-536575" algn="just" defTabSz="357188">
              <a:spcBef>
                <a:spcPts val="1200"/>
              </a:spcBef>
              <a:spcAft>
                <a:spcPts val="1200"/>
              </a:spcAft>
              <a:buClr>
                <a:srgbClr val="C00000"/>
              </a:buClr>
              <a:tabLst>
                <a:tab pos="457200" algn="l"/>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	(γ) Παραχώρηση εφάπαξ ποσού ύψους €100 μηνιαίως σε άτομα που είναι λήπτες Επιδόματος Διακίνησης από το Τμήμα Κοινωνικής Ενσωμάτωσης Ατόμων με Αναπηρίες</a:t>
            </a:r>
          </a:p>
          <a:p>
            <a:pPr marL="536575" indent="-79375" algn="just" defTabSz="357188">
              <a:spcBef>
                <a:spcPts val="1200"/>
              </a:spcBef>
              <a:spcAft>
                <a:spcPts val="1200"/>
              </a:spcAft>
              <a:buClr>
                <a:srgbClr val="C00000"/>
              </a:buClr>
              <a:tabLst>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(δ) Παραχώρηση εφάπαξ ποσού ύψους €100 μηνιαίως σε νοικοκυριά που δεν είναι λήπτες ΕΕΕ αλλά λαμβάνουν επίδομα συνταξιούχου με χαμηλά εισοδήματα από την Υπηρεσία Διαχείρισης Επιδομάτων Πρόνοιας</a:t>
            </a:r>
          </a:p>
        </p:txBody>
      </p:sp>
      <p:sp>
        <p:nvSpPr>
          <p:cNvPr id="2" name="ΜΗΧΑΝΙΣΜΟΣ ΑΝΑΚΑΜΨΗΣ ΚΑΙ ΑΝΘΕΚΤΙΚΟΤΗΤΑΣ">
            <a:extLst>
              <a:ext uri="{FF2B5EF4-FFF2-40B4-BE49-F238E27FC236}">
                <a16:creationId xmlns:a16="http://schemas.microsoft.com/office/drawing/2014/main" id="{DA602858-3EE3-4865-74BB-33FD6E5D8063}"/>
              </a:ext>
            </a:extLst>
          </p:cNvPr>
          <p:cNvSpPr txBox="1"/>
          <p:nvPr/>
        </p:nvSpPr>
        <p:spPr>
          <a:xfrm>
            <a:off x="184744" y="805923"/>
            <a:ext cx="14544640" cy="7797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lvl="0">
              <a:lnSpc>
                <a:spcPct val="100000"/>
              </a:lnSpc>
            </a:pPr>
            <a:r>
              <a:rPr lang="el-GR" sz="4400" spc="150" dirty="0">
                <a:solidFill>
                  <a:srgbClr val="002A7E"/>
                </a:solidFill>
                <a:latin typeface="Arial" panose="020B0604020202020204"/>
                <a:cs typeface="Arial" panose="020B0604020202020204"/>
              </a:rPr>
              <a:t>2. Μέτρα αντιμετώπισης της ακρίβειας (5/5)</a:t>
            </a:r>
          </a:p>
        </p:txBody>
      </p:sp>
      <p:sp>
        <p:nvSpPr>
          <p:cNvPr id="4" name="Slide Number Placeholder 3">
            <a:extLst>
              <a:ext uri="{FF2B5EF4-FFF2-40B4-BE49-F238E27FC236}">
                <a16:creationId xmlns:a16="http://schemas.microsoft.com/office/drawing/2014/main" id="{655CDC20-203C-52E0-4850-B80FD5973A6A}"/>
              </a:ext>
            </a:extLst>
          </p:cNvPr>
          <p:cNvSpPr>
            <a:spLocks noGrp="1"/>
          </p:cNvSpPr>
          <p:nvPr>
            <p:ph type="sldNum" sz="quarter" idx="12"/>
          </p:nvPr>
        </p:nvSpPr>
        <p:spPr/>
        <p:txBody>
          <a:bodyPr/>
          <a:lstStyle/>
          <a:p>
            <a:fld id="{2E8DE51F-38A4-4EEC-85CE-1C9509C2B507}" type="slidenum">
              <a:rPr lang="el-GR" smtClean="0"/>
              <a:t>15</a:t>
            </a:fld>
            <a:endParaRPr lang="el-GR" dirty="0"/>
          </a:p>
        </p:txBody>
      </p:sp>
    </p:spTree>
    <p:extLst>
      <p:ext uri="{BB962C8B-B14F-4D97-AF65-F5344CB8AC3E}">
        <p14:creationId xmlns:p14="http://schemas.microsoft.com/office/powerpoint/2010/main" val="30056264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a:extLst>
              <a:ext uri="{FF2B5EF4-FFF2-40B4-BE49-F238E27FC236}">
                <a16:creationId xmlns:a16="http://schemas.microsoft.com/office/drawing/2014/main" id="{3C852C62-36ED-917D-4C7C-3B697668C419}"/>
              </a:ext>
            </a:extLst>
          </p:cNvPr>
          <p:cNvSpPr/>
          <p:nvPr/>
        </p:nvSpPr>
        <p:spPr>
          <a:xfrm>
            <a:off x="0" y="-36101"/>
            <a:ext cx="15401364" cy="2323570"/>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3" name="TextBox 2">
            <a:extLst>
              <a:ext uri="{FF2B5EF4-FFF2-40B4-BE49-F238E27FC236}">
                <a16:creationId xmlns:a16="http://schemas.microsoft.com/office/drawing/2014/main" id="{6F291AC9-3036-49F1-9A2F-9271A1E118E1}"/>
              </a:ext>
            </a:extLst>
          </p:cNvPr>
          <p:cNvSpPr txBox="1"/>
          <p:nvPr/>
        </p:nvSpPr>
        <p:spPr>
          <a:xfrm>
            <a:off x="185681" y="-3048923"/>
            <a:ext cx="14713660" cy="6258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200" dirty="0">
              <a:solidFill>
                <a:srgbClr val="002A7E"/>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200" dirty="0">
              <a:solidFill>
                <a:srgbClr val="002A7E"/>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200" dirty="0">
              <a:solidFill>
                <a:srgbClr val="002A7E"/>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3. Βελτίωση πλαισίου διαχείρισης των Μη Εξυπηρετούμενων Χορηγήσεων (Εκποιήσεις) και Δίχτυ Προστασίας των Ευάλωτων Ομάδων (1/2)</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5" name="01/…">
            <a:extLst>
              <a:ext uri="{FF2B5EF4-FFF2-40B4-BE49-F238E27FC236}">
                <a16:creationId xmlns:a16="http://schemas.microsoft.com/office/drawing/2014/main" id="{61C28CEC-B4CA-D102-CE82-10F2036405A1}"/>
              </a:ext>
            </a:extLst>
          </p:cNvPr>
          <p:cNvSpPr txBox="1"/>
          <p:nvPr/>
        </p:nvSpPr>
        <p:spPr>
          <a:xfrm>
            <a:off x="486321" y="2287469"/>
            <a:ext cx="22871068" cy="9505126"/>
          </a:xfrm>
          <a:prstGeom prst="rect">
            <a:avLst/>
          </a:prstGeom>
          <a:ln w="12700">
            <a:miter lim="400000"/>
          </a:ln>
        </p:spPr>
        <p:txBody>
          <a:bodyPr wrap="square" lIns="50780" tIns="50780" rIns="50780" bIns="50780">
            <a:spAutoFit/>
          </a:bodyPr>
          <a:lstStyle/>
          <a:p>
            <a:pPr lvl="1" indent="0" algn="just" defTabSz="821055">
              <a:lnSpc>
                <a:spcPct val="150000"/>
              </a:lnSpc>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Με πρωτοβουλία </a:t>
            </a:r>
            <a:r>
              <a:rPr lang="el-GR" sz="3800" b="0" i="1" dirty="0">
                <a:solidFill>
                  <a:srgbClr val="002A7E"/>
                </a:solidFill>
                <a:latin typeface="Arial" panose="020B0604020202020204" pitchFamily="34" charset="0"/>
                <a:cs typeface="Arial" panose="020B0604020202020204" pitchFamily="34" charset="0"/>
                <a:sym typeface="Arial" panose="020B0604020202020204"/>
              </a:rPr>
              <a:t>του </a:t>
            </a:r>
            <a:r>
              <a:rPr lang="el-GR" sz="3800" i="1" dirty="0">
                <a:solidFill>
                  <a:srgbClr val="002A7E"/>
                </a:solidFill>
                <a:latin typeface="Arial" panose="020B0604020202020204" pitchFamily="34" charset="0"/>
                <a:cs typeface="Arial" panose="020B0604020202020204" pitchFamily="34" charset="0"/>
                <a:sym typeface="Arial" panose="020B0604020202020204"/>
              </a:rPr>
              <a:t>Υπουργείου Οικονομικών </a:t>
            </a:r>
            <a:r>
              <a:rPr lang="el-GR" sz="3800" b="0" dirty="0">
                <a:solidFill>
                  <a:srgbClr val="002A7E"/>
                </a:solidFill>
                <a:latin typeface="Arial" panose="020B0604020202020204" pitchFamily="34" charset="0"/>
                <a:cs typeface="Arial" panose="020B0604020202020204" pitchFamily="34" charset="0"/>
                <a:sym typeface="Arial" panose="020B0604020202020204"/>
              </a:rPr>
              <a:t>και μετά από διαβουλεύσεις με τα κόμματα και τη </a:t>
            </a:r>
            <a:r>
              <a:rPr lang="el-GR" sz="3800" b="0" dirty="0" err="1">
                <a:solidFill>
                  <a:srgbClr val="002A7E"/>
                </a:solidFill>
                <a:latin typeface="Arial" panose="020B0604020202020204" pitchFamily="34" charset="0"/>
                <a:cs typeface="Arial" panose="020B0604020202020204" pitchFamily="34" charset="0"/>
                <a:sym typeface="Arial" panose="020B0604020202020204"/>
              </a:rPr>
              <a:t>ΒτΑ</a:t>
            </a:r>
            <a:r>
              <a:rPr lang="en-US" sz="3800" b="0" dirty="0">
                <a:solidFill>
                  <a:srgbClr val="002A7E"/>
                </a:solidFill>
                <a:latin typeface="Arial" panose="020B0604020202020204" pitchFamily="34" charset="0"/>
                <a:cs typeface="Arial" panose="020B0604020202020204" pitchFamily="34" charset="0"/>
                <a:sym typeface="Arial" panose="020B0604020202020204"/>
              </a:rPr>
              <a:t>, </a:t>
            </a:r>
            <a:r>
              <a:rPr lang="el-GR" sz="3800" b="0" dirty="0">
                <a:solidFill>
                  <a:srgbClr val="002A7E"/>
                </a:solidFill>
                <a:latin typeface="Arial" panose="020B0604020202020204" pitchFamily="34" charset="0"/>
                <a:cs typeface="Arial" panose="020B0604020202020204" pitchFamily="34" charset="0"/>
                <a:sym typeface="Arial" panose="020B0604020202020204"/>
              </a:rPr>
              <a:t>υποβάλαμε </a:t>
            </a:r>
            <a:r>
              <a:rPr lang="el-GR" sz="3800" dirty="0">
                <a:solidFill>
                  <a:srgbClr val="002A7E"/>
                </a:solidFill>
                <a:latin typeface="Arial" panose="020B0604020202020204" pitchFamily="34" charset="0"/>
                <a:cs typeface="Arial" panose="020B0604020202020204" pitchFamily="34" charset="0"/>
                <a:sym typeface="Arial" panose="020B0604020202020204"/>
              </a:rPr>
              <a:t>δύο Νομοσχέδια (τα οποία ψηφίστηκαν σε Νόμο) </a:t>
            </a:r>
            <a:r>
              <a:rPr lang="el-GR" sz="3800" b="0" dirty="0">
                <a:solidFill>
                  <a:srgbClr val="002A7E"/>
                </a:solidFill>
                <a:latin typeface="Arial" panose="020B0604020202020204" pitchFamily="34" charset="0"/>
                <a:cs typeface="Arial" panose="020B0604020202020204" pitchFamily="34" charset="0"/>
                <a:sym typeface="Arial" panose="020B0604020202020204"/>
              </a:rPr>
              <a:t>που είχαν ως αποτέλεσμα:</a:t>
            </a:r>
          </a:p>
          <a:p>
            <a:pPr marL="571500" lvl="1" indent="-571500" algn="just" defTabSz="821055">
              <a:lnSpc>
                <a:spcPct val="150000"/>
              </a:lnSpc>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	</a:t>
            </a:r>
            <a:r>
              <a:rPr lang="el-GR" sz="3800" dirty="0">
                <a:solidFill>
                  <a:srgbClr val="002A7E"/>
                </a:solidFill>
                <a:latin typeface="Arial" panose="020B0604020202020204" pitchFamily="34" charset="0"/>
                <a:cs typeface="Arial" panose="020B0604020202020204" pitchFamily="34" charset="0"/>
                <a:sym typeface="Arial" panose="020B0604020202020204"/>
              </a:rPr>
              <a:t>τη δημιουργία ενός σταθερού πλαισίου εκποιήσεων</a:t>
            </a:r>
          </a:p>
          <a:p>
            <a:pPr marL="571500" lvl="2" indent="-571500" algn="just" defTabSz="821055">
              <a:lnSpc>
                <a:spcPct val="150000"/>
              </a:lnSpc>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  την προσθήκη αρμοδιοτήτων </a:t>
            </a:r>
            <a:r>
              <a:rPr lang="el-GR" sz="3800" dirty="0">
                <a:solidFill>
                  <a:srgbClr val="002A7E"/>
                </a:solidFill>
                <a:latin typeface="Arial" panose="020B0604020202020204" pitchFamily="34" charset="0"/>
                <a:cs typeface="Arial" panose="020B0604020202020204" pitchFamily="34" charset="0"/>
                <a:sym typeface="Arial" panose="020B0604020202020204"/>
              </a:rPr>
              <a:t>στο Χρηματοοικονομικό Επίτροπο</a:t>
            </a:r>
            <a:r>
              <a:rPr lang="en-US" sz="3800" dirty="0">
                <a:solidFill>
                  <a:srgbClr val="002A7E"/>
                </a:solidFill>
                <a:latin typeface="Arial" panose="020B0604020202020204" pitchFamily="34" charset="0"/>
                <a:cs typeface="Arial" panose="020B0604020202020204" pitchFamily="34" charset="0"/>
                <a:sym typeface="Arial" panose="020B0604020202020204"/>
              </a:rPr>
              <a:t> (XE)</a:t>
            </a:r>
            <a:r>
              <a:rPr lang="el-GR" sz="3800" dirty="0">
                <a:solidFill>
                  <a:srgbClr val="002A7E"/>
                </a:solidFill>
                <a:latin typeface="Arial" panose="020B0604020202020204" pitchFamily="34" charset="0"/>
                <a:cs typeface="Arial" panose="020B0604020202020204" pitchFamily="34" charset="0"/>
                <a:sym typeface="Arial" panose="020B0604020202020204"/>
              </a:rPr>
              <a:t> </a:t>
            </a:r>
            <a:r>
              <a:rPr lang="el-GR" sz="3800" b="0" dirty="0">
                <a:solidFill>
                  <a:srgbClr val="002A7E"/>
                </a:solidFill>
                <a:latin typeface="Arial" panose="020B0604020202020204" pitchFamily="34" charset="0"/>
                <a:cs typeface="Arial" panose="020B0604020202020204" pitchFamily="34" charset="0"/>
                <a:sym typeface="Arial" panose="020B0604020202020204"/>
              </a:rPr>
              <a:t>με έμφαση </a:t>
            </a:r>
            <a:r>
              <a:rPr lang="el-GR" sz="3800" b="0">
                <a:solidFill>
                  <a:srgbClr val="002A7E"/>
                </a:solidFill>
                <a:latin typeface="Arial" panose="020B0604020202020204" pitchFamily="34" charset="0"/>
                <a:cs typeface="Arial" panose="020B0604020202020204" pitchFamily="34" charset="0"/>
                <a:sym typeface="Arial" panose="020B0604020202020204"/>
              </a:rPr>
              <a:t>στην 	</a:t>
            </a:r>
            <a:r>
              <a:rPr lang="el-GR" sz="3800" u="sng">
                <a:solidFill>
                  <a:srgbClr val="002A7E"/>
                </a:solidFill>
                <a:latin typeface="Arial" panose="020B0604020202020204" pitchFamily="34" charset="0"/>
                <a:cs typeface="Arial" panose="020B0604020202020204" pitchFamily="34" charset="0"/>
                <a:sym typeface="Arial" panose="020B0604020202020204"/>
              </a:rPr>
              <a:t>εξωδικαστική </a:t>
            </a:r>
            <a:r>
              <a:rPr lang="el-GR" sz="3800" u="sng" dirty="0">
                <a:solidFill>
                  <a:srgbClr val="002A7E"/>
                </a:solidFill>
                <a:latin typeface="Arial" panose="020B0604020202020204" pitchFamily="34" charset="0"/>
                <a:cs typeface="Arial" panose="020B0604020202020204" pitchFamily="34" charset="0"/>
                <a:sym typeface="Arial" panose="020B0604020202020204"/>
              </a:rPr>
              <a:t>διαδικασία</a:t>
            </a:r>
            <a:r>
              <a:rPr lang="el-GR" sz="4000" u="sng" dirty="0">
                <a:solidFill>
                  <a:srgbClr val="002A7E"/>
                </a:solidFill>
                <a:latin typeface="Arial" panose="020B0604020202020204" pitchFamily="34" charset="0"/>
                <a:cs typeface="Arial" panose="020B0604020202020204" pitchFamily="34" charset="0"/>
                <a:sym typeface="Arial" panose="020B0604020202020204"/>
              </a:rPr>
              <a:t>:</a:t>
            </a:r>
          </a:p>
          <a:p>
            <a:pPr lvl="3" indent="0" algn="just" defTabSz="821055">
              <a:lnSpc>
                <a:spcPct val="150000"/>
              </a:lnSpc>
              <a:spcBef>
                <a:spcPts val="1800"/>
              </a:spcBef>
              <a:spcAft>
                <a:spcPts val="18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n-US" sz="3600" u="sng"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lvl="1" indent="0" algn="just" defTabSz="821055">
              <a:spcBef>
                <a:spcPts val="1800"/>
              </a:spcBef>
              <a:spcAft>
                <a:spcPts val="18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marL="457200" lvl="1" indent="-457200" algn="just" defTabSz="821055">
              <a:spcBef>
                <a:spcPts val="1800"/>
              </a:spcBef>
              <a:spcAft>
                <a:spcPts val="18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lvl="1" indent="0" algn="just" defTabSz="821055">
              <a:spcBef>
                <a:spcPts val="1800"/>
              </a:spcBef>
              <a:spcAft>
                <a:spcPts val="18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2" name="AutoShape 2" descr="Χρηματοοικονομικός επίτροπος: Περιπτώσεις κατάχρησης εξουσίας από τράπεζες  (VID) | AlphaNews.Live">
            <a:extLst>
              <a:ext uri="{FF2B5EF4-FFF2-40B4-BE49-F238E27FC236}">
                <a16:creationId xmlns:a16="http://schemas.microsoft.com/office/drawing/2014/main" id="{AEA0295F-8DB4-123E-D965-DA6AD105CC2C}"/>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01/…">
            <a:extLst>
              <a:ext uri="{FF2B5EF4-FFF2-40B4-BE49-F238E27FC236}">
                <a16:creationId xmlns:a16="http://schemas.microsoft.com/office/drawing/2014/main" id="{FAAEADC9-E1ED-21D5-608B-622D79885C23}"/>
              </a:ext>
            </a:extLst>
          </p:cNvPr>
          <p:cNvSpPr txBox="1"/>
          <p:nvPr/>
        </p:nvSpPr>
        <p:spPr>
          <a:xfrm>
            <a:off x="719510" y="6817939"/>
            <a:ext cx="10899127" cy="625772"/>
          </a:xfrm>
          <a:prstGeom prst="rect">
            <a:avLst/>
          </a:prstGeom>
          <a:ln w="12700">
            <a:miter lim="400000"/>
          </a:ln>
        </p:spPr>
        <p:txBody>
          <a:bodyPr wrap="square" lIns="50780" tIns="50780" rIns="50780" bIns="50780">
            <a:spAutoFit/>
          </a:bodyPr>
          <a:lstStyle/>
          <a:p>
            <a:pPr lvl="1" indent="0" algn="just" defTabSz="821055">
              <a:spcBef>
                <a:spcPts val="1800"/>
              </a:spcBef>
              <a:spcAft>
                <a:spcPts val="18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7" name="01/…">
            <a:extLst>
              <a:ext uri="{FF2B5EF4-FFF2-40B4-BE49-F238E27FC236}">
                <a16:creationId xmlns:a16="http://schemas.microsoft.com/office/drawing/2014/main" id="{28D60549-709E-DD72-D92A-24F24FB903E2}"/>
              </a:ext>
            </a:extLst>
          </p:cNvPr>
          <p:cNvSpPr txBox="1"/>
          <p:nvPr/>
        </p:nvSpPr>
        <p:spPr>
          <a:xfrm>
            <a:off x="12998552" y="7704236"/>
            <a:ext cx="10899127" cy="625772"/>
          </a:xfrm>
          <a:prstGeom prst="rect">
            <a:avLst/>
          </a:prstGeom>
          <a:ln w="12700">
            <a:miter lim="400000"/>
          </a:ln>
        </p:spPr>
        <p:txBody>
          <a:bodyPr wrap="square" lIns="50780" tIns="50780" rIns="50780" bIns="50780">
            <a:spAutoFit/>
          </a:bodyPr>
          <a:lstStyle/>
          <a:p>
            <a:pPr marL="457200" lvl="1" indent="-457200" algn="just" defTabSz="821055">
              <a:spcBef>
                <a:spcPts val="1800"/>
              </a:spcBef>
              <a:spcAft>
                <a:spcPts val="18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8" name="TextBox 7">
            <a:extLst>
              <a:ext uri="{FF2B5EF4-FFF2-40B4-BE49-F238E27FC236}">
                <a16:creationId xmlns:a16="http://schemas.microsoft.com/office/drawing/2014/main" id="{60CC9931-2B2D-E998-9567-8EA674F4B7F9}"/>
              </a:ext>
            </a:extLst>
          </p:cNvPr>
          <p:cNvSpPr txBox="1"/>
          <p:nvPr/>
        </p:nvSpPr>
        <p:spPr>
          <a:xfrm>
            <a:off x="6853911" y="6573099"/>
            <a:ext cx="16210521" cy="57964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028700" lvl="3" indent="-571500" algn="just" defTabSz="821055">
              <a:spcBef>
                <a:spcPts val="1800"/>
              </a:spcBef>
              <a:spcAft>
                <a:spcPts val="18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δίνεται σε μεγαλύτερο αριθμό δανειοληπτών να αποταθούν στο γραφείο </a:t>
            </a:r>
            <a:r>
              <a:rPr lang="en-US" sz="3800" b="0" dirty="0">
                <a:solidFill>
                  <a:srgbClr val="002A7E"/>
                </a:solidFill>
                <a:latin typeface="Arial" panose="020B0604020202020204" pitchFamily="34" charset="0"/>
                <a:cs typeface="Arial" panose="020B0604020202020204" pitchFamily="34" charset="0"/>
                <a:sym typeface="Arial" panose="020B0604020202020204"/>
              </a:rPr>
              <a:t>XE </a:t>
            </a:r>
            <a:r>
              <a:rPr lang="el-GR" sz="3800" b="0" dirty="0">
                <a:solidFill>
                  <a:srgbClr val="002A7E"/>
                </a:solidFill>
                <a:latin typeface="Arial" panose="020B0604020202020204" pitchFamily="34" charset="0"/>
                <a:cs typeface="Arial" panose="020B0604020202020204" pitchFamily="34" charset="0"/>
                <a:sym typeface="Arial" panose="020B0604020202020204"/>
              </a:rPr>
              <a:t>με σκοπό την αναδιάρθρωση του δανείου τους </a:t>
            </a:r>
          </a:p>
          <a:p>
            <a:pPr marL="1028700" lvl="1" indent="-571500" algn="just" defTabSz="821055">
              <a:spcBef>
                <a:spcPts val="1800"/>
              </a:spcBef>
              <a:spcAft>
                <a:spcPts val="18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επιβεβαίωσης του οφειλόμενου ποσού από το γραφείο του ΧΕ σε περίπτωση εκποίησης κύριας κατοικίας μέχρι €350.000, καθώς και αναδιάρθρωσης του δανείου τους παράλληλα με την παροχή ευχέρειας στο Ανώτατο Δικαστήριο, για ταχεία εκδίκαση υποθέσεων διαφορών σε δάνεια κύριας κατοικίας</a:t>
            </a:r>
          </a:p>
          <a:p>
            <a:pPr marL="457200" marR="0" indent="-457200" algn="ctr" defTabSz="825500" rtl="0" fontAlgn="auto" latinLnBrk="0" hangingPunct="0">
              <a:lnSpc>
                <a:spcPct val="100000"/>
              </a:lnSpc>
              <a:spcBef>
                <a:spcPts val="0"/>
              </a:spcBef>
              <a:spcAft>
                <a:spcPts val="0"/>
              </a:spcAft>
              <a:buClrTx/>
              <a:buSzTx/>
              <a:buFont typeface="Wingdings" panose="05000000000000000000" pitchFamily="2" charset="2"/>
              <a:buChar char="ü"/>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4" name="Slide Number Placeholder 3">
            <a:extLst>
              <a:ext uri="{FF2B5EF4-FFF2-40B4-BE49-F238E27FC236}">
                <a16:creationId xmlns:a16="http://schemas.microsoft.com/office/drawing/2014/main" id="{7694EA29-0145-9287-97A3-10BEB9CE2D5E}"/>
              </a:ext>
            </a:extLst>
          </p:cNvPr>
          <p:cNvSpPr>
            <a:spLocks noGrp="1"/>
          </p:cNvSpPr>
          <p:nvPr>
            <p:ph type="sldNum" sz="quarter" idx="12"/>
          </p:nvPr>
        </p:nvSpPr>
        <p:spPr/>
        <p:txBody>
          <a:bodyPr/>
          <a:lstStyle/>
          <a:p>
            <a:fld id="{2E8DE51F-38A4-4EEC-85CE-1C9509C2B507}" type="slidenum">
              <a:rPr lang="el-GR" smtClean="0"/>
              <a:t>16</a:t>
            </a:fld>
            <a:endParaRPr lang="el-GR" dirty="0"/>
          </a:p>
        </p:txBody>
      </p:sp>
    </p:spTree>
    <p:extLst>
      <p:ext uri="{BB962C8B-B14F-4D97-AF65-F5344CB8AC3E}">
        <p14:creationId xmlns:p14="http://schemas.microsoft.com/office/powerpoint/2010/main" val="248697191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5640ACBB-0B18-2F42-00A7-228A45825FB6}"/>
              </a:ext>
            </a:extLst>
          </p:cNvPr>
          <p:cNvSpPr/>
          <p:nvPr/>
        </p:nvSpPr>
        <p:spPr>
          <a:xfrm>
            <a:off x="0" y="-36101"/>
            <a:ext cx="15401364" cy="2323570"/>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9009933"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3" name="TextBox 2">
            <a:extLst>
              <a:ext uri="{FF2B5EF4-FFF2-40B4-BE49-F238E27FC236}">
                <a16:creationId xmlns:a16="http://schemas.microsoft.com/office/drawing/2014/main" id="{6F291AC9-3036-49F1-9A2F-9271A1E118E1}"/>
              </a:ext>
            </a:extLst>
          </p:cNvPr>
          <p:cNvSpPr txBox="1"/>
          <p:nvPr/>
        </p:nvSpPr>
        <p:spPr>
          <a:xfrm>
            <a:off x="295050" y="-1202466"/>
            <a:ext cx="14944950"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3. Βελτίωση πλαισίου διαχείρισης των Μη Εξυπηρετούμενων Χορηγήσεων (Εκποιήσεις) και Δίχτυ Προστασίας των Ευάλωτων Ομάδων (2/2)</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2" name="AutoShape 2" descr="Χρηματοοικονομικός επίτροπος: Περιπτώσεις κατάχρησης εξουσίας από τράπεζες  (VID) | AlphaNews.Live">
            <a:extLst>
              <a:ext uri="{FF2B5EF4-FFF2-40B4-BE49-F238E27FC236}">
                <a16:creationId xmlns:a16="http://schemas.microsoft.com/office/drawing/2014/main" id="{AEA0295F-8DB4-123E-D965-DA6AD105CC2C}"/>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01/…">
            <a:extLst>
              <a:ext uri="{FF2B5EF4-FFF2-40B4-BE49-F238E27FC236}">
                <a16:creationId xmlns:a16="http://schemas.microsoft.com/office/drawing/2014/main" id="{FAAEADC9-E1ED-21D5-608B-622D79885C23}"/>
              </a:ext>
            </a:extLst>
          </p:cNvPr>
          <p:cNvSpPr txBox="1"/>
          <p:nvPr/>
        </p:nvSpPr>
        <p:spPr>
          <a:xfrm>
            <a:off x="295050" y="3048583"/>
            <a:ext cx="14613644" cy="8073965"/>
          </a:xfrm>
          <a:prstGeom prst="rect">
            <a:avLst/>
          </a:prstGeom>
          <a:ln w="12700">
            <a:miter lim="400000"/>
          </a:ln>
        </p:spPr>
        <p:txBody>
          <a:bodyPr wrap="square" lIns="50780" tIns="50780" rIns="50780" bIns="50780">
            <a:spAutoFit/>
          </a:bodyPr>
          <a:lstStyle/>
          <a:p>
            <a:pPr lvl="1" indent="0" algn="just" defTabSz="821055">
              <a:spcBef>
                <a:spcPts val="1800"/>
              </a:spcBef>
              <a:spcAft>
                <a:spcPts val="18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u="sng" dirty="0">
                <a:solidFill>
                  <a:srgbClr val="002A7E"/>
                </a:solidFill>
                <a:latin typeface="Arial" panose="020B0604020202020204" pitchFamily="34" charset="0"/>
                <a:cs typeface="Arial" panose="020B0604020202020204" pitchFamily="34" charset="0"/>
                <a:sym typeface="Arial" panose="020B0604020202020204"/>
              </a:rPr>
              <a:t>Σχέδιο Ενοικίου έναντι δόσης (</a:t>
            </a:r>
            <a:r>
              <a:rPr lang="el-GR" sz="4400" u="sng" dirty="0" err="1">
                <a:solidFill>
                  <a:srgbClr val="002A7E"/>
                </a:solidFill>
                <a:latin typeface="Arial" panose="020B0604020202020204" pitchFamily="34" charset="0"/>
                <a:cs typeface="Arial" panose="020B0604020202020204" pitchFamily="34" charset="0"/>
                <a:sym typeface="Arial" panose="020B0604020202020204"/>
              </a:rPr>
              <a:t>ΣΕΕΔ</a:t>
            </a:r>
            <a:r>
              <a:rPr lang="el-GR" sz="4400" u="sng" dirty="0">
                <a:solidFill>
                  <a:srgbClr val="002A7E"/>
                </a:solidFill>
                <a:latin typeface="Arial" panose="020B0604020202020204" pitchFamily="34" charset="0"/>
                <a:cs typeface="Arial" panose="020B0604020202020204" pitchFamily="34" charset="0"/>
                <a:sym typeface="Arial" panose="020B0604020202020204"/>
              </a:rPr>
              <a:t>)</a:t>
            </a:r>
            <a:endParaRPr lang="el-GR" sz="4400" b="0" u="sng" dirty="0">
              <a:solidFill>
                <a:srgbClr val="002A7E"/>
              </a:solidFill>
              <a:latin typeface="Arial" panose="020B0604020202020204" pitchFamily="34" charset="0"/>
              <a:cs typeface="Arial" panose="020B0604020202020204" pitchFamily="34" charset="0"/>
              <a:sym typeface="Arial" panose="020B0604020202020204"/>
            </a:endParaRPr>
          </a:p>
          <a:p>
            <a:pPr marL="457200" lvl="1" indent="-457200" algn="just" defTabSz="821055">
              <a:spcBef>
                <a:spcPts val="1800"/>
              </a:spcBef>
              <a:spcAft>
                <a:spcPts val="18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Εγκρίθηκε από το </a:t>
            </a:r>
            <a:r>
              <a:rPr lang="el-GR" sz="4000" b="0" dirty="0" err="1">
                <a:solidFill>
                  <a:srgbClr val="002A7E"/>
                </a:solidFill>
                <a:latin typeface="Arial" panose="020B0604020202020204" pitchFamily="34" charset="0"/>
                <a:cs typeface="Arial" panose="020B0604020202020204" pitchFamily="34" charset="0"/>
                <a:sym typeface="Arial" panose="020B0604020202020204"/>
              </a:rPr>
              <a:t>ΥΣ</a:t>
            </a:r>
            <a:r>
              <a:rPr lang="el-GR" sz="4000" b="0" dirty="0">
                <a:solidFill>
                  <a:srgbClr val="002A7E"/>
                </a:solidFill>
                <a:latin typeface="Arial" panose="020B0604020202020204" pitchFamily="34" charset="0"/>
                <a:cs typeface="Arial" panose="020B0604020202020204" pitchFamily="34" charset="0"/>
                <a:sym typeface="Arial" panose="020B0604020202020204"/>
              </a:rPr>
              <a:t> και τέθηκε σε εφαρμογή τον Δεκέμβριο 2023 μετά από έγκριση της Ε. Επιτροπής </a:t>
            </a:r>
          </a:p>
          <a:p>
            <a:pPr marL="457200" lvl="1" indent="-457200" algn="just" defTabSz="821055">
              <a:spcBef>
                <a:spcPts val="1800"/>
              </a:spcBef>
              <a:spcAft>
                <a:spcPts val="18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Το Σχέδιο καλύπτει ευάλωτους δανειολήπτες που υπολογίζεται γύρω στο 15% των στεγαστικών ΜΕΧ μέχρι €250.000 (αντιστοιχεί γύρω στο €0,7-0,8 δις ΜΕΧ)</a:t>
            </a:r>
          </a:p>
          <a:p>
            <a:pPr marL="457200" lvl="1" indent="-457200" algn="just" defTabSz="821055">
              <a:spcBef>
                <a:spcPts val="1800"/>
              </a:spcBef>
              <a:spcAft>
                <a:spcPts val="18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Το Σχέδιο είναι</a:t>
            </a:r>
            <a:r>
              <a:rPr lang="en-GB" sz="4000" b="0" dirty="0">
                <a:solidFill>
                  <a:srgbClr val="002A7E"/>
                </a:solidFill>
                <a:latin typeface="Arial" panose="020B0604020202020204" pitchFamily="34" charset="0"/>
                <a:cs typeface="Arial" panose="020B0604020202020204" pitchFamily="34" charset="0"/>
                <a:sym typeface="Arial" panose="020B0604020202020204"/>
              </a:rPr>
              <a:t> </a:t>
            </a:r>
            <a:r>
              <a:rPr lang="el-GR" sz="4000" b="0" dirty="0">
                <a:solidFill>
                  <a:srgbClr val="002A7E"/>
                </a:solidFill>
                <a:latin typeface="Arial" panose="020B0604020202020204" pitchFamily="34" charset="0"/>
                <a:cs typeface="Arial" panose="020B0604020202020204" pitchFamily="34" charset="0"/>
                <a:sym typeface="Arial" panose="020B0604020202020204"/>
              </a:rPr>
              <a:t>απαραίτητο για προστασία των ευάλωτων ώστε να μπορεί να λειτουργήσει το πλαίσιο εκποιήσεων για τις υπόλοιπες ΜΕΧ</a:t>
            </a:r>
          </a:p>
          <a:p>
            <a:pPr lvl="1" indent="0" algn="just" defTabSz="821055">
              <a:spcBef>
                <a:spcPts val="1800"/>
              </a:spcBef>
              <a:spcAft>
                <a:spcPts val="18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pic>
        <p:nvPicPr>
          <p:cNvPr id="7" name="Picture 6">
            <a:extLst>
              <a:ext uri="{FF2B5EF4-FFF2-40B4-BE49-F238E27FC236}">
                <a16:creationId xmlns:a16="http://schemas.microsoft.com/office/drawing/2014/main" id="{C79B03D0-ECEF-856F-943D-D77C9F222FEC}"/>
              </a:ext>
            </a:extLst>
          </p:cNvPr>
          <p:cNvPicPr>
            <a:picLocks noChangeAspect="1"/>
          </p:cNvPicPr>
          <p:nvPr/>
        </p:nvPicPr>
        <p:blipFill>
          <a:blip r:embed="rId4"/>
          <a:stretch>
            <a:fillRect/>
          </a:stretch>
        </p:blipFill>
        <p:spPr>
          <a:xfrm>
            <a:off x="15726839" y="4238534"/>
            <a:ext cx="8606217" cy="4815820"/>
          </a:xfrm>
          <a:prstGeom prst="rect">
            <a:avLst/>
          </a:prstGeom>
        </p:spPr>
      </p:pic>
      <p:sp>
        <p:nvSpPr>
          <p:cNvPr id="4" name="Slide Number Placeholder 3">
            <a:extLst>
              <a:ext uri="{FF2B5EF4-FFF2-40B4-BE49-F238E27FC236}">
                <a16:creationId xmlns:a16="http://schemas.microsoft.com/office/drawing/2014/main" id="{5BF6672D-7E8F-6A70-29C9-F53C3B43BCFE}"/>
              </a:ext>
            </a:extLst>
          </p:cNvPr>
          <p:cNvSpPr>
            <a:spLocks noGrp="1"/>
          </p:cNvSpPr>
          <p:nvPr>
            <p:ph type="sldNum" sz="quarter" idx="12"/>
          </p:nvPr>
        </p:nvSpPr>
        <p:spPr/>
        <p:txBody>
          <a:bodyPr/>
          <a:lstStyle/>
          <a:p>
            <a:fld id="{2E8DE51F-38A4-4EEC-85CE-1C9509C2B507}" type="slidenum">
              <a:rPr lang="el-GR" smtClean="0"/>
              <a:t>17</a:t>
            </a:fld>
            <a:endParaRPr lang="el-GR" dirty="0"/>
          </a:p>
        </p:txBody>
      </p:sp>
    </p:spTree>
    <p:extLst>
      <p:ext uri="{BB962C8B-B14F-4D97-AF65-F5344CB8AC3E}">
        <p14:creationId xmlns:p14="http://schemas.microsoft.com/office/powerpoint/2010/main" val="407686756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a:extLst>
              <a:ext uri="{FF2B5EF4-FFF2-40B4-BE49-F238E27FC236}">
                <a16:creationId xmlns:a16="http://schemas.microsoft.com/office/drawing/2014/main" id="{C54297AD-8744-0991-321A-D870F65C7CCA}"/>
              </a:ext>
            </a:extLst>
          </p:cNvPr>
          <p:cNvSpPr/>
          <p:nvPr/>
        </p:nvSpPr>
        <p:spPr>
          <a:xfrm>
            <a:off x="0" y="-20262"/>
            <a:ext cx="15401364" cy="2323570"/>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3" name="TextBox 2">
            <a:extLst>
              <a:ext uri="{FF2B5EF4-FFF2-40B4-BE49-F238E27FC236}">
                <a16:creationId xmlns:a16="http://schemas.microsoft.com/office/drawing/2014/main" id="{6F291AC9-3036-49F1-9A2F-9271A1E118E1}"/>
              </a:ext>
            </a:extLst>
          </p:cNvPr>
          <p:cNvSpPr txBox="1"/>
          <p:nvPr/>
        </p:nvSpPr>
        <p:spPr>
          <a:xfrm>
            <a:off x="295050" y="-396623"/>
            <a:ext cx="14613645"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4. Σχέδιο Ανάκαμψης και Ανθεκτικότητας (1/3</a:t>
            </a:r>
            <a:r>
              <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rPr>
              <a:t>)</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5" name="01/…">
            <a:extLst>
              <a:ext uri="{FF2B5EF4-FFF2-40B4-BE49-F238E27FC236}">
                <a16:creationId xmlns:a16="http://schemas.microsoft.com/office/drawing/2014/main" id="{61C28CEC-B4CA-D102-CE82-10F2036405A1}"/>
              </a:ext>
            </a:extLst>
          </p:cNvPr>
          <p:cNvSpPr txBox="1"/>
          <p:nvPr/>
        </p:nvSpPr>
        <p:spPr>
          <a:xfrm>
            <a:off x="1139618" y="3952442"/>
            <a:ext cx="16942144" cy="3011040"/>
          </a:xfrm>
          <a:prstGeom prst="rect">
            <a:avLst/>
          </a:prstGeom>
          <a:ln w="12700">
            <a:miter lim="400000"/>
          </a:ln>
        </p:spPr>
        <p:txBody>
          <a:bodyPr wrap="square" lIns="50780" tIns="50780" rIns="50780" bIns="50780">
            <a:spAutoFit/>
          </a:bodyPr>
          <a:lstStyle/>
          <a:p>
            <a:pPr marL="457200" lvl="1" indent="-457200" algn="just" defTabSz="821055">
              <a:spcBef>
                <a:spcPts val="12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800" dirty="0">
                <a:solidFill>
                  <a:srgbClr val="002A7E"/>
                </a:solidFill>
                <a:latin typeface="Arial" panose="020B0604020202020204" pitchFamily="34" charset="0"/>
                <a:cs typeface="Arial" panose="020B0604020202020204" pitchFamily="34" charset="0"/>
                <a:sym typeface="Arial" panose="020B0604020202020204"/>
              </a:rPr>
              <a:t>Αντιμετώπιση καθυστερήσεων</a:t>
            </a:r>
          </a:p>
          <a:p>
            <a:pPr marL="457200" lvl="1" indent="-457200" algn="just" defTabSz="821055">
              <a:spcBef>
                <a:spcPts val="12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800" dirty="0">
                <a:solidFill>
                  <a:srgbClr val="002A7E"/>
                </a:solidFill>
                <a:latin typeface="Arial" panose="020B0604020202020204" pitchFamily="34" charset="0"/>
                <a:cs typeface="Arial" panose="020B0604020202020204" pitchFamily="34" charset="0"/>
                <a:sym typeface="Arial" panose="020B0604020202020204"/>
              </a:rPr>
              <a:t>Τροποποίηση του ΣΑΑ</a:t>
            </a:r>
          </a:p>
          <a:p>
            <a:pPr marL="457200" lvl="1" indent="-457200" algn="just" defTabSz="821055">
              <a:spcBef>
                <a:spcPts val="12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lvl="1" indent="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2A7E"/>
              </a:solidFill>
              <a:latin typeface="Arial" panose="020B0604020202020204" pitchFamily="34" charset="0"/>
              <a:cs typeface="Arial" panose="020B0604020202020204" pitchFamily="34" charset="0"/>
              <a:sym typeface="Arial" panose="020B0604020202020204"/>
            </a:endParaRPr>
          </a:p>
        </p:txBody>
      </p:sp>
      <p:pic>
        <p:nvPicPr>
          <p:cNvPr id="1026" name="Picture 2" descr="Γραφείο Τύπου, Γραφείο Τύπου Υπουργού, MINISTRY OF FINANCE">
            <a:extLst>
              <a:ext uri="{FF2B5EF4-FFF2-40B4-BE49-F238E27FC236}">
                <a16:creationId xmlns:a16="http://schemas.microsoft.com/office/drawing/2014/main" id="{9BFAA3EF-4903-D630-D593-7E095A797E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0762" y="6903271"/>
            <a:ext cx="6973238" cy="53433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rderless Schengen Area ...">
            <a:extLst>
              <a:ext uri="{FF2B5EF4-FFF2-40B4-BE49-F238E27FC236}">
                <a16:creationId xmlns:a16="http://schemas.microsoft.com/office/drawing/2014/main" id="{BE51C3F5-5B34-7261-22D1-BCE36FFF3D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7753" y="2445664"/>
            <a:ext cx="6954912" cy="4541838"/>
          </a:xfrm>
          <a:prstGeom prst="rect">
            <a:avLst/>
          </a:prstGeom>
          <a:noFill/>
          <a:extLst>
            <a:ext uri="{909E8E84-426E-40DD-AFC4-6F175D3DCCD1}">
              <a14:hiddenFill xmlns:a14="http://schemas.microsoft.com/office/drawing/2010/main">
                <a:solidFill>
                  <a:srgbClr val="FFFFFF"/>
                </a:solidFill>
              </a14:hiddenFill>
            </a:ext>
          </a:extLst>
        </p:spPr>
      </p:pic>
      <p:sp>
        <p:nvSpPr>
          <p:cNvPr id="2" name="01/…">
            <a:extLst>
              <a:ext uri="{FF2B5EF4-FFF2-40B4-BE49-F238E27FC236}">
                <a16:creationId xmlns:a16="http://schemas.microsoft.com/office/drawing/2014/main" id="{4288625A-D81D-CCD4-DB26-A4AE8C66158F}"/>
              </a:ext>
            </a:extLst>
          </p:cNvPr>
          <p:cNvSpPr txBox="1"/>
          <p:nvPr/>
        </p:nvSpPr>
        <p:spPr>
          <a:xfrm>
            <a:off x="13752576" y="10725182"/>
            <a:ext cx="10336374" cy="625772"/>
          </a:xfrm>
          <a:prstGeom prst="rect">
            <a:avLst/>
          </a:prstGeom>
          <a:ln w="12700">
            <a:miter lim="400000"/>
          </a:ln>
        </p:spPr>
        <p:txBody>
          <a:bodyPr wrap="square" lIns="50780" tIns="50780" rIns="50780" bIns="50780">
            <a:spAutoFit/>
          </a:bodyPr>
          <a:lstStyle/>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7" name="Rectangle 6">
            <a:extLst>
              <a:ext uri="{FF2B5EF4-FFF2-40B4-BE49-F238E27FC236}">
                <a16:creationId xmlns:a16="http://schemas.microsoft.com/office/drawing/2014/main" id="{E510B643-CA26-B3E8-451F-0D73CDB92A0F}"/>
              </a:ext>
            </a:extLst>
          </p:cNvPr>
          <p:cNvSpPr/>
          <p:nvPr/>
        </p:nvSpPr>
        <p:spPr>
          <a:xfrm>
            <a:off x="295050" y="5688891"/>
            <a:ext cx="16942144" cy="5238302"/>
          </a:xfrm>
          <a:prstGeom prst="rect">
            <a:avLst/>
          </a:prstGeom>
          <a:noFill/>
          <a:ln w="12700" cap="flat">
            <a:noFill/>
            <a:miter lim="400000"/>
          </a:ln>
          <a:effectLst>
            <a:outerShdw blurRad="50800" dist="50800" dir="5400000" algn="ctr" rotWithShape="0">
              <a:schemeClr val="accent1"/>
            </a:outerShdw>
            <a:reflection stA="99000" endPos="65000" dist="50800" dir="5400000" sy="-100000" algn="bl" rotWithShape="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Box 7">
            <a:extLst>
              <a:ext uri="{FF2B5EF4-FFF2-40B4-BE49-F238E27FC236}">
                <a16:creationId xmlns:a16="http://schemas.microsoft.com/office/drawing/2014/main" id="{66222A73-72B3-FB39-34EC-A6DA0F4E2E89}"/>
              </a:ext>
            </a:extLst>
          </p:cNvPr>
          <p:cNvSpPr txBox="1"/>
          <p:nvPr/>
        </p:nvSpPr>
        <p:spPr>
          <a:xfrm>
            <a:off x="525609" y="6841481"/>
            <a:ext cx="16264753" cy="333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1" indent="0"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000" dirty="0">
                <a:solidFill>
                  <a:srgbClr val="002A7E"/>
                </a:solidFill>
                <a:latin typeface="Arial" panose="020B0604020202020204" pitchFamily="34" charset="0"/>
                <a:cs typeface="Arial" panose="020B0604020202020204" pitchFamily="34" charset="0"/>
                <a:sym typeface="Arial" panose="020B0604020202020204"/>
              </a:rPr>
              <a:t>Τον Δεκέμβριο 2023 ολοκληρώθηκε με επιτυχία η διαδικασία τροποποίησης του ΣΑΑ. Υποβλήθηκαν στην Ε. Επιτροπή δύο αιτήματα πληρωμής από το Ταμείο Ανάκαμψης και Ανθεκτικότητας</a:t>
            </a:r>
            <a:r>
              <a:rPr lang="en-US" sz="4000" dirty="0">
                <a:solidFill>
                  <a:srgbClr val="002A7E"/>
                </a:solidFill>
                <a:latin typeface="Arial" panose="020B0604020202020204" pitchFamily="34" charset="0"/>
                <a:cs typeface="Arial" panose="020B0604020202020204" pitchFamily="34" charset="0"/>
                <a:sym typeface="Arial" panose="020B0604020202020204"/>
              </a:rPr>
              <a:t> </a:t>
            </a:r>
            <a:r>
              <a:rPr lang="el-GR" sz="4000" dirty="0">
                <a:solidFill>
                  <a:srgbClr val="002A7E"/>
                </a:solidFill>
                <a:latin typeface="Arial" panose="020B0604020202020204" pitchFamily="34" charset="0"/>
                <a:cs typeface="Arial" panose="020B0604020202020204" pitchFamily="34" charset="0"/>
                <a:sym typeface="Arial" panose="020B0604020202020204"/>
              </a:rPr>
              <a:t>για χρηματοδότηση ύψους €152 εκ. </a:t>
            </a:r>
          </a:p>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6" name="Rectangle 15">
            <a:extLst>
              <a:ext uri="{FF2B5EF4-FFF2-40B4-BE49-F238E27FC236}">
                <a16:creationId xmlns:a16="http://schemas.microsoft.com/office/drawing/2014/main" id="{44BDAE2A-3EBE-307C-3EE3-63BCEB89689C}"/>
              </a:ext>
            </a:extLst>
          </p:cNvPr>
          <p:cNvSpPr/>
          <p:nvPr/>
        </p:nvSpPr>
        <p:spPr>
          <a:xfrm>
            <a:off x="764516" y="2844868"/>
            <a:ext cx="4307590" cy="923330"/>
          </a:xfrm>
          <a:prstGeom prst="rect">
            <a:avLst/>
          </a:prstGeom>
          <a:noFill/>
        </p:spPr>
        <p:txBody>
          <a:bodyPr wrap="none" lIns="91440" tIns="45720" rIns="91440" bIns="45720">
            <a:spAutoFit/>
          </a:bodyPr>
          <a:lstStyle/>
          <a:p>
            <a:pPr algn="ctr"/>
            <a:r>
              <a:rPr lang="el-GR" sz="5400" i="1" u="sng" cap="none" spc="0" dirty="0">
                <a:ln w="0"/>
                <a:solidFill>
                  <a:srgbClr val="002A7E"/>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rial" panose="020B0604020202020204"/>
              </a:rPr>
              <a:t>Προκλήσεις:</a:t>
            </a:r>
            <a:endParaRPr lang="en-US" sz="5400" i="1" cap="none" spc="0" dirty="0">
              <a:ln w="0"/>
              <a:solidFill>
                <a:srgbClr val="002A7E"/>
              </a:solidFill>
              <a:effectLst>
                <a:outerShdw blurRad="38100" dist="25400" dir="5400000" algn="ctr" rotWithShape="0">
                  <a:srgbClr val="6E747A">
                    <a:alpha val="43000"/>
                  </a:srgbClr>
                </a:outerShdw>
              </a:effectLst>
            </a:endParaRPr>
          </a:p>
        </p:txBody>
      </p:sp>
      <p:sp>
        <p:nvSpPr>
          <p:cNvPr id="4" name="Slide Number Placeholder 3">
            <a:extLst>
              <a:ext uri="{FF2B5EF4-FFF2-40B4-BE49-F238E27FC236}">
                <a16:creationId xmlns:a16="http://schemas.microsoft.com/office/drawing/2014/main" id="{050BA2DA-82A3-D0EF-468B-D90CBC255F45}"/>
              </a:ext>
            </a:extLst>
          </p:cNvPr>
          <p:cNvSpPr>
            <a:spLocks noGrp="1"/>
          </p:cNvSpPr>
          <p:nvPr>
            <p:ph type="sldNum" sz="quarter" idx="12"/>
          </p:nvPr>
        </p:nvSpPr>
        <p:spPr/>
        <p:txBody>
          <a:bodyPr/>
          <a:lstStyle/>
          <a:p>
            <a:fld id="{2E8DE51F-38A4-4EEC-85CE-1C9509C2B507}" type="slidenum">
              <a:rPr lang="el-GR" smtClean="0"/>
              <a:t>18</a:t>
            </a:fld>
            <a:endParaRPr lang="el-GR" dirty="0"/>
          </a:p>
        </p:txBody>
      </p:sp>
    </p:spTree>
    <p:extLst>
      <p:ext uri="{BB962C8B-B14F-4D97-AF65-F5344CB8AC3E}">
        <p14:creationId xmlns:p14="http://schemas.microsoft.com/office/powerpoint/2010/main" val="29052052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5" name="01/…">
            <a:extLst>
              <a:ext uri="{FF2B5EF4-FFF2-40B4-BE49-F238E27FC236}">
                <a16:creationId xmlns:a16="http://schemas.microsoft.com/office/drawing/2014/main" id="{61C28CEC-B4CA-D102-CE82-10F2036405A1}"/>
              </a:ext>
            </a:extLst>
          </p:cNvPr>
          <p:cNvSpPr txBox="1"/>
          <p:nvPr/>
        </p:nvSpPr>
        <p:spPr>
          <a:xfrm>
            <a:off x="355212" y="2008290"/>
            <a:ext cx="16942144" cy="2133877"/>
          </a:xfrm>
          <a:prstGeom prst="rect">
            <a:avLst/>
          </a:prstGeom>
          <a:ln w="12700">
            <a:miter lim="400000"/>
          </a:ln>
        </p:spPr>
        <p:txBody>
          <a:bodyPr wrap="square" lIns="50780" tIns="50780" rIns="50780" bIns="50780">
            <a:spAutoFit/>
          </a:bodyPr>
          <a:lstStyle/>
          <a:p>
            <a:pPr marL="457200" lvl="1" indent="-457200" algn="just" defTabSz="821055">
              <a:spcBef>
                <a:spcPts val="12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marL="457200" lvl="1" indent="-457200" algn="just" defTabSz="821055">
              <a:spcBef>
                <a:spcPts val="12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lvl="1" indent="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2A7E"/>
              </a:solidFill>
              <a:latin typeface="Arial" panose="020B0604020202020204" pitchFamily="34" charset="0"/>
              <a:cs typeface="Arial" panose="020B0604020202020204" pitchFamily="34" charset="0"/>
              <a:sym typeface="Arial" panose="020B0604020202020204"/>
            </a:endParaRPr>
          </a:p>
        </p:txBody>
      </p:sp>
      <p:pic>
        <p:nvPicPr>
          <p:cNvPr id="1026" name="Picture 2" descr="Γραφείο Τύπου, Γραφείο Τύπου Υπουργού, MINISTRY OF FINANCE">
            <a:extLst>
              <a:ext uri="{FF2B5EF4-FFF2-40B4-BE49-F238E27FC236}">
                <a16:creationId xmlns:a16="http://schemas.microsoft.com/office/drawing/2014/main" id="{9BFAA3EF-4903-D630-D593-7E095A797E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46486" y="6948712"/>
            <a:ext cx="6973238" cy="53433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rderless Schengen Area ...">
            <a:extLst>
              <a:ext uri="{FF2B5EF4-FFF2-40B4-BE49-F238E27FC236}">
                <a16:creationId xmlns:a16="http://schemas.microsoft.com/office/drawing/2014/main" id="{BE51C3F5-5B34-7261-22D1-BCE36FFF3D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46486" y="2406874"/>
            <a:ext cx="6954912" cy="4541838"/>
          </a:xfrm>
          <a:prstGeom prst="rect">
            <a:avLst/>
          </a:prstGeom>
          <a:noFill/>
          <a:extLst>
            <a:ext uri="{909E8E84-426E-40DD-AFC4-6F175D3DCCD1}">
              <a14:hiddenFill xmlns:a14="http://schemas.microsoft.com/office/drawing/2010/main">
                <a:solidFill>
                  <a:srgbClr val="FFFFFF"/>
                </a:solidFill>
              </a14:hiddenFill>
            </a:ext>
          </a:extLst>
        </p:spPr>
      </p:pic>
      <p:sp>
        <p:nvSpPr>
          <p:cNvPr id="2" name="01/…">
            <a:extLst>
              <a:ext uri="{FF2B5EF4-FFF2-40B4-BE49-F238E27FC236}">
                <a16:creationId xmlns:a16="http://schemas.microsoft.com/office/drawing/2014/main" id="{4288625A-D81D-CCD4-DB26-A4AE8C66158F}"/>
              </a:ext>
            </a:extLst>
          </p:cNvPr>
          <p:cNvSpPr txBox="1"/>
          <p:nvPr/>
        </p:nvSpPr>
        <p:spPr>
          <a:xfrm>
            <a:off x="13752576" y="10725182"/>
            <a:ext cx="10336374" cy="625772"/>
          </a:xfrm>
          <a:prstGeom prst="rect">
            <a:avLst/>
          </a:prstGeom>
          <a:ln w="12700">
            <a:miter lim="400000"/>
          </a:ln>
        </p:spPr>
        <p:txBody>
          <a:bodyPr wrap="square" lIns="50780" tIns="50780" rIns="50780" bIns="50780">
            <a:spAutoFit/>
          </a:bodyPr>
          <a:lstStyle/>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10" name="Rectangle 9">
            <a:extLst>
              <a:ext uri="{FF2B5EF4-FFF2-40B4-BE49-F238E27FC236}">
                <a16:creationId xmlns:a16="http://schemas.microsoft.com/office/drawing/2014/main" id="{04C4BB76-5BBB-C67E-4632-C7AE4EFCD229}"/>
              </a:ext>
            </a:extLst>
          </p:cNvPr>
          <p:cNvSpPr/>
          <p:nvPr/>
        </p:nvSpPr>
        <p:spPr>
          <a:xfrm>
            <a:off x="478038" y="2580435"/>
            <a:ext cx="16530487" cy="769441"/>
          </a:xfrm>
          <a:prstGeom prst="rect">
            <a:avLst/>
          </a:prstGeom>
          <a:noFill/>
        </p:spPr>
        <p:txBody>
          <a:bodyPr wrap="none" lIns="91440" tIns="45720" rIns="91440" bIns="45720">
            <a:spAutoFit/>
          </a:bodyPr>
          <a:lstStyle/>
          <a:p>
            <a:pPr algn="ctr"/>
            <a:r>
              <a:rPr lang="el-GR" sz="4400" u="sng" cap="none" spc="0" dirty="0">
                <a:ln w="0"/>
                <a:solidFill>
                  <a:srgbClr val="002A7E"/>
                </a:solidFill>
              </a:rPr>
              <a:t>Βασικά έργα που περιλαμβ</a:t>
            </a:r>
            <a:r>
              <a:rPr lang="el-GR" sz="4400" u="sng" dirty="0">
                <a:ln w="0"/>
                <a:solidFill>
                  <a:srgbClr val="002A7E"/>
                </a:solidFill>
              </a:rPr>
              <a:t>άνονται στα αιτήματα πληρωμής</a:t>
            </a:r>
            <a:r>
              <a:rPr lang="el-GR" sz="4000" u="sng" dirty="0">
                <a:ln w="0"/>
                <a:solidFill>
                  <a:srgbClr val="002A7E"/>
                </a:solidFill>
              </a:rPr>
              <a:t>:</a:t>
            </a:r>
            <a:endParaRPr lang="en-US" sz="4000" u="sng" cap="none" spc="0" dirty="0">
              <a:ln w="0"/>
              <a:solidFill>
                <a:srgbClr val="002A7E"/>
              </a:solidFill>
            </a:endParaRPr>
          </a:p>
        </p:txBody>
      </p:sp>
      <p:sp>
        <p:nvSpPr>
          <p:cNvPr id="12" name="TextBox 11">
            <a:extLst>
              <a:ext uri="{FF2B5EF4-FFF2-40B4-BE49-F238E27FC236}">
                <a16:creationId xmlns:a16="http://schemas.microsoft.com/office/drawing/2014/main" id="{863F9F8E-C788-9770-11B2-57E8B71EC743}"/>
              </a:ext>
            </a:extLst>
          </p:cNvPr>
          <p:cNvSpPr txBox="1"/>
          <p:nvPr/>
        </p:nvSpPr>
        <p:spPr>
          <a:xfrm>
            <a:off x="698321" y="3653789"/>
            <a:ext cx="15700723" cy="76944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indent="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u="sng" dirty="0">
                <a:solidFill>
                  <a:srgbClr val="002A7E"/>
                </a:solidFill>
                <a:latin typeface="Arial" panose="020B0604020202020204" pitchFamily="34" charset="0"/>
                <a:cs typeface="Arial" panose="020B0604020202020204" pitchFamily="34" charset="0"/>
                <a:sym typeface="Arial" panose="020B0604020202020204"/>
              </a:rPr>
              <a:t>Μεταρρυθμίσεις:</a:t>
            </a:r>
          </a:p>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Σύσταση και λειτουργία της Ανεξάρτητης Αρχής κατά της Διαφθοράς </a:t>
            </a:r>
          </a:p>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Ψήφιση νομοθεσίας για διευκόλυνση Στρατηγικών Επενδύσεων </a:t>
            </a:r>
          </a:p>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Ενιαίο Σύστημα</a:t>
            </a:r>
            <a:r>
              <a:rPr lang="en-GB" sz="4000" b="0" dirty="0">
                <a:solidFill>
                  <a:srgbClr val="002A7E"/>
                </a:solidFill>
                <a:latin typeface="Arial" panose="020B0604020202020204" pitchFamily="34" charset="0"/>
                <a:cs typeface="Arial" panose="020B0604020202020204" pitchFamily="34" charset="0"/>
                <a:sym typeface="Arial" panose="020B0604020202020204"/>
              </a:rPr>
              <a:t> </a:t>
            </a:r>
            <a:r>
              <a:rPr lang="el-GR" sz="4000" b="0" dirty="0">
                <a:solidFill>
                  <a:srgbClr val="002A7E"/>
                </a:solidFill>
                <a:latin typeface="Arial" panose="020B0604020202020204" pitchFamily="34" charset="0"/>
                <a:cs typeface="Arial" panose="020B0604020202020204" pitchFamily="34" charset="0"/>
                <a:sym typeface="Arial" panose="020B0604020202020204"/>
              </a:rPr>
              <a:t>Φορολογικής Διαχείρισης (</a:t>
            </a:r>
            <a:r>
              <a:rPr lang="el-GR" sz="4000" b="0" dirty="0" err="1">
                <a:solidFill>
                  <a:srgbClr val="002A7E"/>
                </a:solidFill>
                <a:latin typeface="Arial" panose="020B0604020202020204" pitchFamily="34" charset="0"/>
                <a:cs typeface="Arial" panose="020B0604020202020204" pitchFamily="34" charset="0"/>
                <a:sym typeface="Arial" panose="020B0604020202020204"/>
              </a:rPr>
              <a:t>Tax</a:t>
            </a:r>
            <a:r>
              <a:rPr lang="el-GR" sz="4000" b="0" dirty="0">
                <a:solidFill>
                  <a:srgbClr val="002A7E"/>
                </a:solidFill>
                <a:latin typeface="Arial" panose="020B0604020202020204" pitchFamily="34" charset="0"/>
                <a:cs typeface="Arial" panose="020B0604020202020204" pitchFamily="34" charset="0"/>
                <a:sym typeface="Arial" panose="020B0604020202020204"/>
              </a:rPr>
              <a:t> for </a:t>
            </a:r>
            <a:r>
              <a:rPr lang="el-GR" sz="4000" b="0" dirty="0" err="1">
                <a:solidFill>
                  <a:srgbClr val="002A7E"/>
                </a:solidFill>
                <a:latin typeface="Arial" panose="020B0604020202020204" pitchFamily="34" charset="0"/>
                <a:cs typeface="Arial" panose="020B0604020202020204" pitchFamily="34" charset="0"/>
                <a:sym typeface="Arial" panose="020B0604020202020204"/>
              </a:rPr>
              <a:t>all</a:t>
            </a:r>
            <a:r>
              <a:rPr lang="el-GR" sz="4000" b="0" dirty="0">
                <a:solidFill>
                  <a:srgbClr val="002A7E"/>
                </a:solidFill>
                <a:latin typeface="Arial" panose="020B0604020202020204" pitchFamily="34" charset="0"/>
                <a:cs typeface="Arial" panose="020B0604020202020204" pitchFamily="34" charset="0"/>
                <a:sym typeface="Arial" panose="020B0604020202020204"/>
              </a:rPr>
              <a:t>), ολοκλήρωση υπηρεσιών ΦΠΑ</a:t>
            </a:r>
          </a:p>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err="1">
                <a:solidFill>
                  <a:srgbClr val="002A7E"/>
                </a:solidFill>
                <a:latin typeface="Arial" panose="020B0604020202020204" pitchFamily="34" charset="0"/>
                <a:cs typeface="Arial" panose="020B0604020202020204" pitchFamily="34" charset="0"/>
                <a:sym typeface="Arial" panose="020B0604020202020204"/>
              </a:rPr>
              <a:t>Ψηφιοποίηση</a:t>
            </a:r>
            <a:r>
              <a:rPr lang="el-GR" sz="4000" b="0" dirty="0">
                <a:solidFill>
                  <a:srgbClr val="002A7E"/>
                </a:solidFill>
                <a:latin typeface="Arial" panose="020B0604020202020204" pitchFamily="34" charset="0"/>
                <a:cs typeface="Arial" panose="020B0604020202020204" pitchFamily="34" charset="0"/>
                <a:sym typeface="Arial" panose="020B0604020202020204"/>
              </a:rPr>
              <a:t> διαδικασιών </a:t>
            </a:r>
            <a:r>
              <a:rPr lang="el-GR" sz="4000" b="0" dirty="0" err="1">
                <a:solidFill>
                  <a:srgbClr val="002A7E"/>
                </a:solidFill>
                <a:latin typeface="Arial" panose="020B0604020202020204" pitchFamily="34" charset="0"/>
                <a:cs typeface="Arial" panose="020B0604020202020204" pitchFamily="34" charset="0"/>
                <a:sym typeface="Arial" panose="020B0604020202020204"/>
              </a:rPr>
              <a:t>αδειοδότησης</a:t>
            </a:r>
            <a:r>
              <a:rPr lang="el-GR" sz="4000" b="0" dirty="0">
                <a:solidFill>
                  <a:srgbClr val="002A7E"/>
                </a:solidFill>
                <a:latin typeface="Arial" panose="020B0604020202020204" pitchFamily="34" charset="0"/>
                <a:cs typeface="Arial" panose="020B0604020202020204" pitchFamily="34" charset="0"/>
                <a:sym typeface="Arial" panose="020B0604020202020204"/>
              </a:rPr>
              <a:t> έργων ΑΠΕ – </a:t>
            </a:r>
            <a:r>
              <a:rPr lang="el-GR" sz="4000" b="0" dirty="0" err="1">
                <a:solidFill>
                  <a:srgbClr val="002A7E"/>
                </a:solidFill>
                <a:latin typeface="Arial" panose="020B0604020202020204" pitchFamily="34" charset="0"/>
                <a:cs typeface="Arial" panose="020B0604020202020204" pitchFamily="34" charset="0"/>
                <a:sym typeface="Arial" panose="020B0604020202020204"/>
              </a:rPr>
              <a:t>One</a:t>
            </a:r>
            <a:r>
              <a:rPr lang="el-GR" sz="4000" b="0" dirty="0">
                <a:solidFill>
                  <a:srgbClr val="002A7E"/>
                </a:solidFill>
                <a:latin typeface="Arial" panose="020B0604020202020204" pitchFamily="34" charset="0"/>
                <a:cs typeface="Arial" panose="020B0604020202020204" pitchFamily="34" charset="0"/>
                <a:sym typeface="Arial" panose="020B0604020202020204"/>
              </a:rPr>
              <a:t> </a:t>
            </a:r>
            <a:r>
              <a:rPr lang="el-GR" sz="4000" b="0" dirty="0" err="1">
                <a:solidFill>
                  <a:srgbClr val="002A7E"/>
                </a:solidFill>
                <a:latin typeface="Arial" panose="020B0604020202020204" pitchFamily="34" charset="0"/>
                <a:cs typeface="Arial" panose="020B0604020202020204" pitchFamily="34" charset="0"/>
                <a:sym typeface="Arial" panose="020B0604020202020204"/>
              </a:rPr>
              <a:t>Stop</a:t>
            </a:r>
            <a:r>
              <a:rPr lang="el-GR" sz="4000" b="0" dirty="0">
                <a:solidFill>
                  <a:srgbClr val="002A7E"/>
                </a:solidFill>
                <a:latin typeface="Arial" panose="020B0604020202020204" pitchFamily="34" charset="0"/>
                <a:cs typeface="Arial" panose="020B0604020202020204" pitchFamily="34" charset="0"/>
                <a:sym typeface="Arial" panose="020B0604020202020204"/>
              </a:rPr>
              <a:t> </a:t>
            </a:r>
            <a:r>
              <a:rPr lang="el-GR" sz="4000" b="0" dirty="0" err="1">
                <a:solidFill>
                  <a:srgbClr val="002A7E"/>
                </a:solidFill>
                <a:latin typeface="Arial" panose="020B0604020202020204" pitchFamily="34" charset="0"/>
                <a:cs typeface="Arial" panose="020B0604020202020204" pitchFamily="34" charset="0"/>
                <a:sym typeface="Arial" panose="020B0604020202020204"/>
              </a:rPr>
              <a:t>Shop</a:t>
            </a:r>
            <a:endParaRPr lang="el-GR" sz="4000" b="0" dirty="0">
              <a:solidFill>
                <a:srgbClr val="002A7E"/>
              </a:solidFill>
              <a:latin typeface="Arial" panose="020B0604020202020204" pitchFamily="34" charset="0"/>
              <a:cs typeface="Arial" panose="020B0604020202020204" pitchFamily="34" charset="0"/>
              <a:sym typeface="Arial" panose="020B0604020202020204"/>
            </a:endParaRPr>
          </a:p>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Ενδυνάμωση εξωδικαστικής προστασίας αγοραστών ακινήτων </a:t>
            </a:r>
          </a:p>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Σύσταση Ταμείου Χρηματοδότησης Κεφαλαίου </a:t>
            </a:r>
          </a:p>
        </p:txBody>
      </p:sp>
      <p:sp>
        <p:nvSpPr>
          <p:cNvPr id="3" name="Slide Number Placeholder 2">
            <a:extLst>
              <a:ext uri="{FF2B5EF4-FFF2-40B4-BE49-F238E27FC236}">
                <a16:creationId xmlns:a16="http://schemas.microsoft.com/office/drawing/2014/main" id="{DBC16FF6-6055-73CB-490E-4FF6932577C2}"/>
              </a:ext>
            </a:extLst>
          </p:cNvPr>
          <p:cNvSpPr>
            <a:spLocks noGrp="1"/>
          </p:cNvSpPr>
          <p:nvPr>
            <p:ph type="sldNum" sz="quarter" idx="12"/>
          </p:nvPr>
        </p:nvSpPr>
        <p:spPr/>
        <p:txBody>
          <a:bodyPr/>
          <a:lstStyle/>
          <a:p>
            <a:fld id="{2E8DE51F-38A4-4EEC-85CE-1C9509C2B507}" type="slidenum">
              <a:rPr lang="el-GR" smtClean="0"/>
              <a:t>19</a:t>
            </a:fld>
            <a:endParaRPr lang="el-GR" dirty="0"/>
          </a:p>
        </p:txBody>
      </p:sp>
      <p:sp>
        <p:nvSpPr>
          <p:cNvPr id="6" name="Shape">
            <a:extLst>
              <a:ext uri="{FF2B5EF4-FFF2-40B4-BE49-F238E27FC236}">
                <a16:creationId xmlns:a16="http://schemas.microsoft.com/office/drawing/2014/main" id="{711BF3FA-6A2B-A22E-6125-2C93819F5B47}"/>
              </a:ext>
            </a:extLst>
          </p:cNvPr>
          <p:cNvSpPr/>
          <p:nvPr/>
        </p:nvSpPr>
        <p:spPr>
          <a:xfrm>
            <a:off x="0" y="-21087"/>
            <a:ext cx="15401364" cy="2323570"/>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200" dirty="0">
                <a:solidFill>
                  <a:srgbClr val="002A7E"/>
                </a:solidFill>
                <a:latin typeface="Arial" panose="020B0604020202020204" pitchFamily="34" charset="0"/>
                <a:cs typeface="Arial" panose="020B0604020202020204" pitchFamily="34" charset="0"/>
                <a:sym typeface="Arial" panose="020B0604020202020204"/>
              </a:rPr>
              <a:t>  </a:t>
            </a:r>
            <a:r>
              <a:rPr lang="el-GR" sz="4400" dirty="0">
                <a:solidFill>
                  <a:srgbClr val="002A7E"/>
                </a:solidFill>
                <a:latin typeface="Arial" panose="020B0604020202020204" pitchFamily="34" charset="0"/>
                <a:cs typeface="Arial" panose="020B0604020202020204" pitchFamily="34" charset="0"/>
                <a:sym typeface="Arial" panose="020B0604020202020204"/>
              </a:rPr>
              <a:t>4. Σχέδιο Ανάκαμψης και Ανθεκτικότητας (2/3</a:t>
            </a:r>
            <a:r>
              <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rPr>
              <a:t>)</a:t>
            </a:r>
          </a:p>
        </p:txBody>
      </p:sp>
    </p:spTree>
    <p:extLst>
      <p:ext uri="{BB962C8B-B14F-4D97-AF65-F5344CB8AC3E}">
        <p14:creationId xmlns:p14="http://schemas.microsoft.com/office/powerpoint/2010/main" val="39620709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lang="en-GB"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3" name="ΥΠΟΥΡΓΕΙΟ ΕΣΩΤΕΡΙΚΩΝ">
            <a:extLst>
              <a:ext uri="{FF2B5EF4-FFF2-40B4-BE49-F238E27FC236}">
                <a16:creationId xmlns:a16="http://schemas.microsoft.com/office/drawing/2014/main" id="{0129F58A-D65C-0CFC-0310-FDC91037FF75}"/>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pic>
        <p:nvPicPr>
          <p:cNvPr id="5" name="Picture 2" descr="Mountain, Summit, Clouds, Sea Of Clouds, Mountain Road">
            <a:extLst>
              <a:ext uri="{FF2B5EF4-FFF2-40B4-BE49-F238E27FC236}">
                <a16:creationId xmlns:a16="http://schemas.microsoft.com/office/drawing/2014/main" id="{8C186699-FFD5-7A5F-BADB-33BC739DC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257" y="1619896"/>
            <a:ext cx="7243732" cy="9897035"/>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58869041-721E-2668-235F-12890498D63E}"/>
              </a:ext>
            </a:extLst>
          </p:cNvPr>
          <p:cNvSpPr/>
          <p:nvPr/>
        </p:nvSpPr>
        <p:spPr>
          <a:xfrm>
            <a:off x="616356" y="248479"/>
            <a:ext cx="14854519" cy="12994594"/>
          </a:xfrm>
          <a:prstGeom prst="ellipse">
            <a:avLst/>
          </a:prstGeom>
          <a:solidFill>
            <a:schemeClr val="bg1">
              <a:lumMod val="95000"/>
            </a:schemeClr>
          </a:solidFill>
          <a:ln w="12700" cap="flat">
            <a:noFill/>
            <a:miter lim="400000"/>
          </a:ln>
          <a:effectLst>
            <a:outerShdw blurRad="927100" dist="50800" dir="5400000" sx="98000" sy="98000" algn="ctr" rotWithShape="0">
              <a:schemeClr val="accent1">
                <a:lumMod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TextBox 10">
            <a:extLst>
              <a:ext uri="{FF2B5EF4-FFF2-40B4-BE49-F238E27FC236}">
                <a16:creationId xmlns:a16="http://schemas.microsoft.com/office/drawing/2014/main" id="{A2817391-9AD8-4037-3113-6ED96B5B5F2B}"/>
              </a:ext>
            </a:extLst>
          </p:cNvPr>
          <p:cNvSpPr txBox="1"/>
          <p:nvPr/>
        </p:nvSpPr>
        <p:spPr>
          <a:xfrm>
            <a:off x="1022613" y="2365080"/>
            <a:ext cx="14042004" cy="8860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a:lnSpc>
                <a:spcPct val="107000"/>
              </a:lnSpc>
              <a:spcBef>
                <a:spcPts val="0"/>
              </a:spcBef>
              <a:spcAft>
                <a:spcPts val="800"/>
              </a:spcAft>
            </a:pPr>
            <a:r>
              <a:rPr lang="el-GR" sz="4300" b="1"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ΟΡΑΜΑ ΤΟΥ ΥΠΟΥΡΓΕΙΟΥ ΟΙΚΟΝΟΜΙΚΩΝ</a:t>
            </a:r>
            <a:endParaRPr lang="en-US" sz="4300" kern="100" dirty="0">
              <a:solidFill>
                <a:srgbClr val="002A7E"/>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l-GR" sz="4300" b="1" i="1"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l-GR" sz="4300" b="1" i="1"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Όραμα μας</a:t>
            </a:r>
            <a:r>
              <a:rPr lang="el-GR" sz="4300" b="1" i="1"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 είναι η </a:t>
            </a:r>
            <a:r>
              <a:rPr lang="el-GR" sz="4300" i="1" kern="100" dirty="0">
                <a:solidFill>
                  <a:srgbClr val="002A7E"/>
                </a:solidFill>
                <a:latin typeface="Arial" panose="020B0604020202020204" pitchFamily="34" charset="0"/>
                <a:ea typeface="Calibri" panose="020F0502020204030204" pitchFamily="34" charset="0"/>
                <a:cs typeface="Arial" panose="020B0604020202020204" pitchFamily="34" charset="0"/>
              </a:rPr>
              <a:t>συνεχής</a:t>
            </a:r>
            <a:r>
              <a:rPr lang="el-GR" sz="4300" b="1" i="1"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 ενίσχυση της </a:t>
            </a:r>
            <a:r>
              <a:rPr lang="el-GR" sz="4300" b="1" i="1"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ανθεκτικότητας</a:t>
            </a:r>
            <a:r>
              <a:rPr lang="el-GR" sz="4300" b="1" i="1"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 της οικονομίας μας, σε συνθήκες Δημοσιονομικής και Χρηματοοικονομικής </a:t>
            </a:r>
            <a:r>
              <a:rPr lang="el-GR" sz="4300" b="1" i="1"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σταθερότητας</a:t>
            </a:r>
            <a:r>
              <a:rPr lang="el-GR" sz="4300" b="1" i="1"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 αξιοποιώντας τα συγκριτικά πλεονεκτήματα της οικονομίας μας, καθώς και το </a:t>
            </a:r>
            <a:r>
              <a:rPr lang="el-GR" sz="4300" b="1" i="1"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αξιόλογο</a:t>
            </a:r>
            <a:r>
              <a:rPr lang="el-GR" sz="4300" b="1" i="1"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 ανθρώπινο δυναμικό μας, ώστε μέσα από μια </a:t>
            </a:r>
            <a:r>
              <a:rPr lang="el-GR" sz="4300" b="1" i="1"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ανθρωποκεντρική</a:t>
            </a:r>
            <a:r>
              <a:rPr lang="el-GR" sz="4300" b="1" i="1"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 οικονομική πολιτική να </a:t>
            </a:r>
            <a:r>
              <a:rPr lang="el-GR" sz="4300" b="1" i="1"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βελτιώνουμε την ευημερία </a:t>
            </a:r>
            <a:r>
              <a:rPr lang="el-GR" sz="4300" b="1" i="1"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της κοινωνίας μας και να </a:t>
            </a:r>
            <a:r>
              <a:rPr lang="el-GR" sz="4300" b="1" i="1"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προστατεύουμε τις ευάλωτες </a:t>
            </a:r>
            <a:r>
              <a:rPr lang="el-GR" sz="4300" b="1" i="1"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ομάδες</a:t>
            </a:r>
            <a:endParaRPr lang="en-US" sz="4300" kern="100" dirty="0">
              <a:solidFill>
                <a:srgbClr val="002A7E"/>
              </a:solidFill>
              <a:effectLst/>
              <a:latin typeface="Arial" panose="020B0604020202020204" pitchFamily="34" charset="0"/>
              <a:ea typeface="Calibri" panose="020F0502020204030204" pitchFamily="34" charset="0"/>
              <a:cs typeface="Arial" panose="020B0604020202020204" pitchFamily="34" charset="0"/>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43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153" name="Image" descr="Image"/>
          <p:cNvPicPr>
            <a:picLocks noChangeAspect="1"/>
          </p:cNvPicPr>
          <p:nvPr/>
        </p:nvPicPr>
        <p:blipFill>
          <a:blip r:embed="rId4"/>
          <a:stretch>
            <a:fillRect/>
          </a:stretch>
        </p:blipFill>
        <p:spPr>
          <a:xfrm>
            <a:off x="8918338" y="11107293"/>
            <a:ext cx="15700723" cy="2964340"/>
          </a:xfrm>
          <a:prstGeom prst="rect">
            <a:avLst/>
          </a:prstGeom>
          <a:ln w="12700">
            <a:miter lim="400000"/>
          </a:ln>
        </p:spPr>
      </p:pic>
      <p:sp>
        <p:nvSpPr>
          <p:cNvPr id="4" name="Slide Number Placeholder 3">
            <a:extLst>
              <a:ext uri="{FF2B5EF4-FFF2-40B4-BE49-F238E27FC236}">
                <a16:creationId xmlns:a16="http://schemas.microsoft.com/office/drawing/2014/main" id="{B4C922F7-B7B5-062E-B186-6BEAB098E3CD}"/>
              </a:ext>
            </a:extLst>
          </p:cNvPr>
          <p:cNvSpPr>
            <a:spLocks noGrp="1"/>
          </p:cNvSpPr>
          <p:nvPr>
            <p:ph type="sldNum" sz="quarter" idx="12"/>
          </p:nvPr>
        </p:nvSpPr>
        <p:spPr/>
        <p:txBody>
          <a:bodyPr/>
          <a:lstStyle/>
          <a:p>
            <a:fld id="{2E8DE51F-38A4-4EEC-85CE-1C9509C2B507}" type="slidenum">
              <a:rPr lang="el-GR" smtClean="0"/>
              <a:t>2</a:t>
            </a:fld>
            <a:endParaRPr lang="el-GR" dirty="0"/>
          </a:p>
        </p:txBody>
      </p:sp>
    </p:spTree>
    <p:extLst>
      <p:ext uri="{BB962C8B-B14F-4D97-AF65-F5344CB8AC3E}">
        <p14:creationId xmlns:p14="http://schemas.microsoft.com/office/powerpoint/2010/main" val="156861503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a:extLst>
              <a:ext uri="{FF2B5EF4-FFF2-40B4-BE49-F238E27FC236}">
                <a16:creationId xmlns:a16="http://schemas.microsoft.com/office/drawing/2014/main" id="{D36A38DD-81CA-AE99-8CE1-0AF28CB2E558}"/>
              </a:ext>
            </a:extLst>
          </p:cNvPr>
          <p:cNvSpPr/>
          <p:nvPr/>
        </p:nvSpPr>
        <p:spPr>
          <a:xfrm>
            <a:off x="0" y="-20262"/>
            <a:ext cx="15401364" cy="2323570"/>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2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3" name="TextBox 2">
            <a:extLst>
              <a:ext uri="{FF2B5EF4-FFF2-40B4-BE49-F238E27FC236}">
                <a16:creationId xmlns:a16="http://schemas.microsoft.com/office/drawing/2014/main" id="{6F291AC9-3036-49F1-9A2F-9271A1E118E1}"/>
              </a:ext>
            </a:extLst>
          </p:cNvPr>
          <p:cNvSpPr txBox="1"/>
          <p:nvPr/>
        </p:nvSpPr>
        <p:spPr>
          <a:xfrm>
            <a:off x="205404" y="-436803"/>
            <a:ext cx="13958832"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4. Σχέδιο Ανάκαμψης και Ανθεκτικότητας (3/3</a:t>
            </a:r>
            <a:r>
              <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rPr>
              <a:t>)</a:t>
            </a:r>
          </a:p>
        </p:txBody>
      </p:sp>
      <p:sp>
        <p:nvSpPr>
          <p:cNvPr id="5" name="01/…">
            <a:extLst>
              <a:ext uri="{FF2B5EF4-FFF2-40B4-BE49-F238E27FC236}">
                <a16:creationId xmlns:a16="http://schemas.microsoft.com/office/drawing/2014/main" id="{61C28CEC-B4CA-D102-CE82-10F2036405A1}"/>
              </a:ext>
            </a:extLst>
          </p:cNvPr>
          <p:cNvSpPr txBox="1"/>
          <p:nvPr/>
        </p:nvSpPr>
        <p:spPr>
          <a:xfrm>
            <a:off x="486320" y="2383371"/>
            <a:ext cx="15972879" cy="8027798"/>
          </a:xfrm>
          <a:prstGeom prst="rect">
            <a:avLst/>
          </a:prstGeom>
          <a:ln w="12700">
            <a:miter lim="400000"/>
          </a:ln>
        </p:spPr>
        <p:txBody>
          <a:bodyPr wrap="square" lIns="50780" tIns="50780" rIns="50780" bIns="50780">
            <a:spAutoFit/>
          </a:bodyPr>
          <a:lstStyle/>
          <a:p>
            <a:pPr lvl="1" indent="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dirty="0">
              <a:solidFill>
                <a:srgbClr val="002A7E"/>
              </a:solidFill>
              <a:latin typeface="Arial" panose="020B0604020202020204" pitchFamily="34" charset="0"/>
              <a:cs typeface="Arial" panose="020B0604020202020204" pitchFamily="34" charset="0"/>
              <a:sym typeface="Arial" panose="020B0604020202020204"/>
            </a:endParaRPr>
          </a:p>
          <a:p>
            <a:pPr lvl="1" indent="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dirty="0">
              <a:solidFill>
                <a:srgbClr val="002A7E"/>
              </a:solidFill>
              <a:latin typeface="Arial" panose="020B0604020202020204" pitchFamily="34" charset="0"/>
              <a:cs typeface="Arial" panose="020B0604020202020204" pitchFamily="34" charset="0"/>
              <a:sym typeface="Arial" panose="020B0604020202020204"/>
            </a:endParaRPr>
          </a:p>
          <a:p>
            <a:pPr lvl="1" indent="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u="sng" dirty="0">
                <a:solidFill>
                  <a:srgbClr val="002A7E"/>
                </a:solidFill>
                <a:latin typeface="Arial" panose="020B0604020202020204" pitchFamily="34" charset="0"/>
                <a:cs typeface="Arial" panose="020B0604020202020204" pitchFamily="34" charset="0"/>
                <a:sym typeface="Arial" panose="020B0604020202020204"/>
              </a:rPr>
              <a:t>Επενδύσεις:</a:t>
            </a:r>
          </a:p>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4400" b="0" dirty="0">
                <a:solidFill>
                  <a:srgbClr val="002A7E"/>
                </a:solidFill>
                <a:latin typeface="Arial" panose="020B0604020202020204" pitchFamily="34" charset="0"/>
                <a:cs typeface="Arial" panose="020B0604020202020204" pitchFamily="34" charset="0"/>
                <a:sym typeface="Arial" panose="020B0604020202020204"/>
              </a:rPr>
              <a:t>Ολοκλήρωση της κατασκευής μονάδας αιμοκάθαρσης στην Πάφο </a:t>
            </a:r>
          </a:p>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4400" b="0" dirty="0">
                <a:solidFill>
                  <a:srgbClr val="002A7E"/>
                </a:solidFill>
                <a:latin typeface="Arial" panose="020B0604020202020204" pitchFamily="34" charset="0"/>
                <a:cs typeface="Arial" panose="020B0604020202020204" pitchFamily="34" charset="0"/>
                <a:sym typeface="Arial" panose="020B0604020202020204"/>
              </a:rPr>
              <a:t>Κέντρο φροντίδας παιδιών στη Λεμεσό</a:t>
            </a:r>
          </a:p>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4400" b="0" dirty="0">
                <a:solidFill>
                  <a:srgbClr val="002A7E"/>
                </a:solidFill>
                <a:latin typeface="Arial" panose="020B0604020202020204" pitchFamily="34" charset="0"/>
                <a:cs typeface="Arial" panose="020B0604020202020204" pitchFamily="34" charset="0"/>
                <a:sym typeface="Arial" panose="020B0604020202020204"/>
              </a:rPr>
              <a:t>Εγκατάσταση </a:t>
            </a:r>
            <a:r>
              <a:rPr lang="el-GR" sz="4400" b="0" dirty="0" err="1">
                <a:solidFill>
                  <a:srgbClr val="002A7E"/>
                </a:solidFill>
                <a:latin typeface="Arial" panose="020B0604020202020204" pitchFamily="34" charset="0"/>
                <a:cs typeface="Arial" panose="020B0604020202020204" pitchFamily="34" charset="0"/>
                <a:sym typeface="Arial" panose="020B0604020202020204"/>
              </a:rPr>
              <a:t>φωτοβολταϊκών</a:t>
            </a:r>
            <a:r>
              <a:rPr lang="el-GR" sz="4400" b="0" dirty="0">
                <a:solidFill>
                  <a:srgbClr val="002A7E"/>
                </a:solidFill>
                <a:latin typeface="Arial" panose="020B0604020202020204" pitchFamily="34" charset="0"/>
                <a:cs typeface="Arial" panose="020B0604020202020204" pitchFamily="34" charset="0"/>
                <a:sym typeface="Arial" panose="020B0604020202020204"/>
              </a:rPr>
              <a:t> συστημάτων σε 70+ σχολεία της Λάρνακας (405 σχολεία </a:t>
            </a:r>
            <a:r>
              <a:rPr lang="el-GR" sz="4400" b="0" dirty="0" err="1">
                <a:solidFill>
                  <a:srgbClr val="002A7E"/>
                </a:solidFill>
                <a:latin typeface="Arial" panose="020B0604020202020204" pitchFamily="34" charset="0"/>
                <a:cs typeface="Arial" panose="020B0604020202020204" pitchFamily="34" charset="0"/>
                <a:sym typeface="Arial" panose="020B0604020202020204"/>
              </a:rPr>
              <a:t>παγκύπρια</a:t>
            </a:r>
            <a:r>
              <a:rPr lang="el-GR" sz="4400" b="0" dirty="0">
                <a:solidFill>
                  <a:srgbClr val="002A7E"/>
                </a:solidFill>
                <a:latin typeface="Arial" panose="020B0604020202020204" pitchFamily="34" charset="0"/>
                <a:cs typeface="Arial" panose="020B0604020202020204" pitchFamily="34" charset="0"/>
                <a:sym typeface="Arial" panose="020B0604020202020204"/>
              </a:rPr>
              <a:t>)</a:t>
            </a:r>
          </a:p>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4400" b="0" dirty="0">
                <a:solidFill>
                  <a:srgbClr val="002A7E"/>
                </a:solidFill>
                <a:latin typeface="Arial" panose="020B0604020202020204" pitchFamily="34" charset="0"/>
                <a:cs typeface="Arial" panose="020B0604020202020204" pitchFamily="34" charset="0"/>
                <a:sym typeface="Arial" panose="020B0604020202020204"/>
              </a:rPr>
              <a:t>Αντιπλημμυρικά Έργα στον Δήμο Λευκωσίας </a:t>
            </a:r>
          </a:p>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pic>
        <p:nvPicPr>
          <p:cNvPr id="1026" name="Picture 2" descr="Γραφείο Τύπου, Γραφείο Τύπου Υπουργού, MINISTRY OF FINANCE">
            <a:extLst>
              <a:ext uri="{FF2B5EF4-FFF2-40B4-BE49-F238E27FC236}">
                <a16:creationId xmlns:a16="http://schemas.microsoft.com/office/drawing/2014/main" id="{9BFAA3EF-4903-D630-D593-7E095A797E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7309" y="6858000"/>
            <a:ext cx="6947732" cy="5323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rderless Schengen Area ...">
            <a:extLst>
              <a:ext uri="{FF2B5EF4-FFF2-40B4-BE49-F238E27FC236}">
                <a16:creationId xmlns:a16="http://schemas.microsoft.com/office/drawing/2014/main" id="{BE51C3F5-5B34-7261-22D1-BCE36FFF3D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90129" y="2385107"/>
            <a:ext cx="6954912" cy="4541838"/>
          </a:xfrm>
          <a:prstGeom prst="rect">
            <a:avLst/>
          </a:prstGeom>
          <a:noFill/>
          <a:extLst>
            <a:ext uri="{909E8E84-426E-40DD-AFC4-6F175D3DCCD1}">
              <a14:hiddenFill xmlns:a14="http://schemas.microsoft.com/office/drawing/2010/main">
                <a:solidFill>
                  <a:srgbClr val="FFFFFF"/>
                </a:solidFill>
              </a14:hiddenFill>
            </a:ext>
          </a:extLst>
        </p:spPr>
      </p:pic>
      <p:sp>
        <p:nvSpPr>
          <p:cNvPr id="2" name="01/…">
            <a:extLst>
              <a:ext uri="{FF2B5EF4-FFF2-40B4-BE49-F238E27FC236}">
                <a16:creationId xmlns:a16="http://schemas.microsoft.com/office/drawing/2014/main" id="{4288625A-D81D-CCD4-DB26-A4AE8C66158F}"/>
              </a:ext>
            </a:extLst>
          </p:cNvPr>
          <p:cNvSpPr txBox="1"/>
          <p:nvPr/>
        </p:nvSpPr>
        <p:spPr>
          <a:xfrm>
            <a:off x="13752576" y="10725182"/>
            <a:ext cx="10336374" cy="625772"/>
          </a:xfrm>
          <a:prstGeom prst="rect">
            <a:avLst/>
          </a:prstGeom>
          <a:ln w="12700">
            <a:miter lim="400000"/>
          </a:ln>
        </p:spPr>
        <p:txBody>
          <a:bodyPr wrap="square" lIns="50780" tIns="50780" rIns="50780" bIns="50780">
            <a:spAutoFit/>
          </a:bodyPr>
          <a:lstStyle/>
          <a:p>
            <a:pPr marL="457200" lvl="1" indent="-457200" algn="just" defTabSz="821055">
              <a:spcBef>
                <a:spcPts val="12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4" name="Slide Number Placeholder 3">
            <a:extLst>
              <a:ext uri="{FF2B5EF4-FFF2-40B4-BE49-F238E27FC236}">
                <a16:creationId xmlns:a16="http://schemas.microsoft.com/office/drawing/2014/main" id="{3A159057-1814-429B-A305-913C22AA3788}"/>
              </a:ext>
            </a:extLst>
          </p:cNvPr>
          <p:cNvSpPr>
            <a:spLocks noGrp="1"/>
          </p:cNvSpPr>
          <p:nvPr>
            <p:ph type="sldNum" sz="quarter" idx="12"/>
          </p:nvPr>
        </p:nvSpPr>
        <p:spPr/>
        <p:txBody>
          <a:bodyPr/>
          <a:lstStyle/>
          <a:p>
            <a:fld id="{2E8DE51F-38A4-4EEC-85CE-1C9509C2B507}" type="slidenum">
              <a:rPr lang="el-GR" smtClean="0"/>
              <a:t>20</a:t>
            </a:fld>
            <a:endParaRPr lang="el-GR" dirty="0"/>
          </a:p>
        </p:txBody>
      </p:sp>
    </p:spTree>
    <p:extLst>
      <p:ext uri="{BB962C8B-B14F-4D97-AF65-F5344CB8AC3E}">
        <p14:creationId xmlns:p14="http://schemas.microsoft.com/office/powerpoint/2010/main" val="161092050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93B9F191-F771-740B-9028-F9F44082161C}"/>
              </a:ext>
            </a:extLst>
          </p:cNvPr>
          <p:cNvSpPr/>
          <p:nvPr/>
        </p:nvSpPr>
        <p:spPr>
          <a:xfrm>
            <a:off x="-1" y="-36101"/>
            <a:ext cx="15882731"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70000" y="12614889"/>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8" name="01/…">
            <a:extLst>
              <a:ext uri="{FF2B5EF4-FFF2-40B4-BE49-F238E27FC236}">
                <a16:creationId xmlns:a16="http://schemas.microsoft.com/office/drawing/2014/main" id="{65FDC0E1-7FC8-963E-DA26-E85FA79E2835}"/>
              </a:ext>
            </a:extLst>
          </p:cNvPr>
          <p:cNvSpPr txBox="1"/>
          <p:nvPr/>
        </p:nvSpPr>
        <p:spPr>
          <a:xfrm>
            <a:off x="360630" y="3482737"/>
            <a:ext cx="23620538" cy="8535630"/>
          </a:xfrm>
          <a:prstGeom prst="rect">
            <a:avLst/>
          </a:prstGeom>
          <a:ln w="12700">
            <a:miter lim="400000"/>
          </a:ln>
        </p:spPr>
        <p:txBody>
          <a:bodyPr wrap="square" lIns="50780" tIns="50780" rIns="50780" bIns="50780">
            <a:spAutoFit/>
          </a:bodyPr>
          <a:lstStyle/>
          <a:p>
            <a:pPr lvl="1" indent="0" algn="just" defTabSz="821055">
              <a:lnSpc>
                <a:spcPct val="150000"/>
              </a:lnSpc>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600" dirty="0">
                <a:solidFill>
                  <a:srgbClr val="002A7E"/>
                </a:solidFill>
                <a:latin typeface="Arial" panose="020B0604020202020204" pitchFamily="34" charset="0"/>
                <a:cs typeface="Arial" panose="020B0604020202020204" pitchFamily="34" charset="0"/>
                <a:sym typeface="Arial" panose="020B0604020202020204"/>
              </a:rPr>
              <a:t>(Α</a:t>
            </a:r>
            <a:r>
              <a:rPr lang="el-GR" sz="3800" dirty="0">
                <a:solidFill>
                  <a:srgbClr val="002A7E"/>
                </a:solidFill>
                <a:latin typeface="Arial" panose="020B0604020202020204" pitchFamily="34" charset="0"/>
                <a:cs typeface="Arial" panose="020B0604020202020204" pitchFamily="34" charset="0"/>
                <a:sym typeface="Arial" panose="020B0604020202020204"/>
              </a:rPr>
              <a:t>) </a:t>
            </a:r>
            <a:r>
              <a:rPr lang="el-GR" sz="3800" u="sng" dirty="0">
                <a:solidFill>
                  <a:srgbClr val="002A7E"/>
                </a:solidFill>
                <a:latin typeface="Arial" panose="020B0604020202020204" pitchFamily="34" charset="0"/>
                <a:cs typeface="Arial" panose="020B0604020202020204" pitchFamily="34" charset="0"/>
                <a:sym typeface="Arial" panose="020B0604020202020204"/>
              </a:rPr>
              <a:t>Σύσταση Ενιαίας Μονάδας Εφαρμογής Κυρώσεων (ΕΜΕΚ)</a:t>
            </a:r>
            <a:endParaRPr lang="en-GB" sz="3800" u="sng" dirty="0">
              <a:solidFill>
                <a:srgbClr val="002A7E"/>
              </a:solidFill>
              <a:latin typeface="Arial" panose="020B0604020202020204" pitchFamily="34" charset="0"/>
              <a:cs typeface="Arial" panose="020B0604020202020204" pitchFamily="34" charset="0"/>
              <a:sym typeface="Arial" panose="020B0604020202020204"/>
            </a:endParaRPr>
          </a:p>
          <a:p>
            <a:pPr marL="636588" lvl="1" indent="-636588" algn="just" defTabSz="821055">
              <a:lnSpc>
                <a:spcPct val="150000"/>
              </a:lnSpc>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Έγινε μελέτη σε στενή συνεργασία με εμπειρογνώμονες της Deloitte UK (</a:t>
            </a:r>
            <a:r>
              <a:rPr lang="en-US" sz="4000" b="0" dirty="0">
                <a:solidFill>
                  <a:srgbClr val="002A7E"/>
                </a:solidFill>
                <a:latin typeface="Arial" panose="020B0604020202020204" pitchFamily="34" charset="0"/>
                <a:cs typeface="Arial" panose="020B0604020202020204" pitchFamily="34" charset="0"/>
                <a:sym typeface="Arial" panose="020B0604020202020204"/>
              </a:rPr>
              <a:t>OFSI),</a:t>
            </a:r>
            <a:r>
              <a:rPr lang="el-GR" sz="4000" b="0" dirty="0">
                <a:solidFill>
                  <a:srgbClr val="002A7E"/>
                </a:solidFill>
                <a:latin typeface="Arial" panose="020B0604020202020204" pitchFamily="34" charset="0"/>
                <a:cs typeface="Arial" panose="020B0604020202020204" pitchFamily="34" charset="0"/>
                <a:sym typeface="Arial" panose="020B0604020202020204"/>
              </a:rPr>
              <a:t> στους οποίους έχει αναθέσει η Κυβέρνηση του ΗΒ</a:t>
            </a:r>
            <a:endParaRPr lang="en-GB" sz="4000" b="0" dirty="0">
              <a:solidFill>
                <a:srgbClr val="002A7E"/>
              </a:solidFill>
              <a:latin typeface="Arial" panose="020B0604020202020204" pitchFamily="34" charset="0"/>
              <a:cs typeface="Arial" panose="020B0604020202020204" pitchFamily="34" charset="0"/>
              <a:sym typeface="Arial" panose="020B0604020202020204"/>
            </a:endParaRPr>
          </a:p>
          <a:p>
            <a:pPr marL="636588" lvl="1" indent="-636588" algn="just" defTabSz="821055">
              <a:lnSpc>
                <a:spcPct val="150000"/>
              </a:lnSpc>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Οι εισηγήσεις των εμπειρογνωμόνων για σύσταση της ΕΜΕΚ παρουσιάστηκαν στις αρχές του 2024 και αξιολογούνται από το Υπουργείο Οικονομικών και τη Συντονιστική Επιτροπή</a:t>
            </a:r>
          </a:p>
          <a:p>
            <a:pPr marL="636588" lvl="1" indent="-636588" algn="just" defTabSz="821055">
              <a:lnSpc>
                <a:spcPct val="150000"/>
              </a:lnSpc>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u="sng" dirty="0">
                <a:solidFill>
                  <a:srgbClr val="002A7E"/>
                </a:solidFill>
                <a:latin typeface="Arial" panose="020B0604020202020204" pitchFamily="34" charset="0"/>
                <a:cs typeface="Arial" panose="020B0604020202020204" pitchFamily="34" charset="0"/>
                <a:sym typeface="Arial" panose="020B0604020202020204"/>
              </a:rPr>
              <a:t>Στόχος </a:t>
            </a:r>
            <a:r>
              <a:rPr lang="el-GR" sz="4000" b="0" u="sng" dirty="0">
                <a:solidFill>
                  <a:srgbClr val="002A7E"/>
                </a:solidFill>
                <a:latin typeface="Arial" panose="020B0604020202020204" pitchFamily="34" charset="0"/>
                <a:cs typeface="Arial" panose="020B0604020202020204" pitchFamily="34" charset="0"/>
                <a:sym typeface="Arial" panose="020B0604020202020204"/>
              </a:rPr>
              <a:t>η σύσταση της ΕΜΕΚ το 4</a:t>
            </a:r>
            <a:r>
              <a:rPr lang="el-GR" sz="4000" b="0" u="sng" baseline="30000" dirty="0">
                <a:solidFill>
                  <a:srgbClr val="002A7E"/>
                </a:solidFill>
                <a:latin typeface="Arial" panose="020B0604020202020204" pitchFamily="34" charset="0"/>
                <a:cs typeface="Arial" panose="020B0604020202020204" pitchFamily="34" charset="0"/>
                <a:sym typeface="Arial" panose="020B0604020202020204"/>
              </a:rPr>
              <a:t>ο</a:t>
            </a:r>
            <a:r>
              <a:rPr lang="el-GR" sz="4000" b="0" u="sng" dirty="0">
                <a:solidFill>
                  <a:srgbClr val="002A7E"/>
                </a:solidFill>
                <a:latin typeface="Arial" panose="020B0604020202020204" pitchFamily="34" charset="0"/>
                <a:cs typeface="Arial" panose="020B0604020202020204" pitchFamily="34" charset="0"/>
                <a:sym typeface="Arial" panose="020B0604020202020204"/>
              </a:rPr>
              <a:t> τρίμηνο 2024</a:t>
            </a:r>
          </a:p>
          <a:p>
            <a:pPr lvl="1" indent="0" algn="just" defTabSz="821055">
              <a:lnSpc>
                <a:spcPct val="150000"/>
              </a:lnSpc>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800" u="sng" dirty="0">
              <a:solidFill>
                <a:srgbClr val="002A7E"/>
              </a:solidFill>
              <a:latin typeface="Arial" panose="020B0604020202020204" pitchFamily="34" charset="0"/>
              <a:cs typeface="Arial" panose="020B0604020202020204" pitchFamily="34" charset="0"/>
              <a:sym typeface="Arial" panose="020B0604020202020204"/>
            </a:endParaRPr>
          </a:p>
          <a:p>
            <a:pPr marL="457200" lvl="1"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FF0000"/>
              </a:solidFill>
              <a:latin typeface="Arial" panose="020B0604020202020204" pitchFamily="34" charset="0"/>
              <a:cs typeface="Arial" panose="020B0604020202020204" pitchFamily="34" charset="0"/>
              <a:sym typeface="Arial" panose="020B0604020202020204"/>
            </a:endParaRPr>
          </a:p>
        </p:txBody>
      </p:sp>
      <p:sp>
        <p:nvSpPr>
          <p:cNvPr id="5" name="TextBox 4">
            <a:extLst>
              <a:ext uri="{FF2B5EF4-FFF2-40B4-BE49-F238E27FC236}">
                <a16:creationId xmlns:a16="http://schemas.microsoft.com/office/drawing/2014/main" id="{7C30414B-5C40-9DA0-6AFF-296F1EAAB0AE}"/>
              </a:ext>
            </a:extLst>
          </p:cNvPr>
          <p:cNvSpPr txBox="1"/>
          <p:nvPr/>
        </p:nvSpPr>
        <p:spPr>
          <a:xfrm>
            <a:off x="295051" y="-217315"/>
            <a:ext cx="15049196" cy="2441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5. Ενίσχυση του Πλαισίου Κυρώσεων και Καταπολέμηση της Νομιμοποίησης Εσόδων από Παράνομες Δραστηριότητες (1/2)</a:t>
            </a:r>
          </a:p>
        </p:txBody>
      </p:sp>
      <p:sp>
        <p:nvSpPr>
          <p:cNvPr id="3" name="Slide Number Placeholder 2">
            <a:extLst>
              <a:ext uri="{FF2B5EF4-FFF2-40B4-BE49-F238E27FC236}">
                <a16:creationId xmlns:a16="http://schemas.microsoft.com/office/drawing/2014/main" id="{371A5DB2-C2FB-0B6C-D653-54C0C25EF889}"/>
              </a:ext>
            </a:extLst>
          </p:cNvPr>
          <p:cNvSpPr>
            <a:spLocks noGrp="1"/>
          </p:cNvSpPr>
          <p:nvPr>
            <p:ph type="sldNum" sz="quarter" idx="12"/>
          </p:nvPr>
        </p:nvSpPr>
        <p:spPr/>
        <p:txBody>
          <a:bodyPr/>
          <a:lstStyle/>
          <a:p>
            <a:fld id="{2E8DE51F-38A4-4EEC-85CE-1C9509C2B507}" type="slidenum">
              <a:rPr lang="el-GR" smtClean="0"/>
              <a:t>21</a:t>
            </a:fld>
            <a:endParaRPr lang="el-GR" dirty="0"/>
          </a:p>
        </p:txBody>
      </p:sp>
    </p:spTree>
    <p:extLst>
      <p:ext uri="{BB962C8B-B14F-4D97-AF65-F5344CB8AC3E}">
        <p14:creationId xmlns:p14="http://schemas.microsoft.com/office/powerpoint/2010/main" val="181537430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93B9F191-F771-740B-9028-F9F44082161C}"/>
              </a:ext>
            </a:extLst>
          </p:cNvPr>
          <p:cNvSpPr/>
          <p:nvPr/>
        </p:nvSpPr>
        <p:spPr>
          <a:xfrm>
            <a:off x="-1" y="-36101"/>
            <a:ext cx="15882731"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70000" y="12614889"/>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8" name="01/…">
            <a:extLst>
              <a:ext uri="{FF2B5EF4-FFF2-40B4-BE49-F238E27FC236}">
                <a16:creationId xmlns:a16="http://schemas.microsoft.com/office/drawing/2014/main" id="{65FDC0E1-7FC8-963E-DA26-E85FA79E2835}"/>
              </a:ext>
            </a:extLst>
          </p:cNvPr>
          <p:cNvSpPr txBox="1"/>
          <p:nvPr/>
        </p:nvSpPr>
        <p:spPr>
          <a:xfrm>
            <a:off x="295051" y="2003287"/>
            <a:ext cx="23620538" cy="8227853"/>
          </a:xfrm>
          <a:prstGeom prst="rect">
            <a:avLst/>
          </a:prstGeom>
          <a:ln w="12700">
            <a:miter lim="400000"/>
          </a:ln>
        </p:spPr>
        <p:txBody>
          <a:bodyPr wrap="square" lIns="50780" tIns="50780" rIns="50780" bIns="50780">
            <a:spAutoFit/>
          </a:bodyPr>
          <a:lstStyle/>
          <a:p>
            <a:pPr lvl="1" indent="0" algn="just" defTabSz="821055">
              <a:lnSpc>
                <a:spcPct val="150000"/>
              </a:lnSpc>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800" u="sng" dirty="0">
              <a:solidFill>
                <a:srgbClr val="002A7E"/>
              </a:solidFill>
              <a:latin typeface="Arial" panose="020B0604020202020204" pitchFamily="34" charset="0"/>
              <a:cs typeface="Arial" panose="020B0604020202020204" pitchFamily="34" charset="0"/>
              <a:sym typeface="Arial" panose="020B0604020202020204"/>
            </a:endParaRPr>
          </a:p>
          <a:p>
            <a:pPr lvl="1" indent="0" algn="just" defTabSz="821055">
              <a:lnSpc>
                <a:spcPct val="150000"/>
              </a:lnSpc>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800" dirty="0">
                <a:solidFill>
                  <a:srgbClr val="002A7E"/>
                </a:solidFill>
                <a:latin typeface="Arial" panose="020B0604020202020204" pitchFamily="34" charset="0"/>
                <a:cs typeface="Arial" panose="020B0604020202020204" pitchFamily="34" charset="0"/>
                <a:sym typeface="Arial" panose="020B0604020202020204"/>
              </a:rPr>
              <a:t>(Β) </a:t>
            </a:r>
            <a:r>
              <a:rPr lang="el-GR" sz="3800" u="sng" dirty="0">
                <a:solidFill>
                  <a:srgbClr val="002A7E"/>
                </a:solidFill>
                <a:latin typeface="Arial" panose="020B0604020202020204" pitchFamily="34" charset="0"/>
                <a:cs typeface="Arial" panose="020B0604020202020204" pitchFamily="34" charset="0"/>
                <a:sym typeface="Arial" panose="020B0604020202020204"/>
              </a:rPr>
              <a:t>Σύσταση Ενιαίας Εποπτικής Αρχής των Εταιρειών Παροχής Διοικητικών Υπηρεσιών </a:t>
            </a:r>
          </a:p>
          <a:p>
            <a:pPr marL="636588" lvl="1" indent="-636588" algn="just" defTabSz="821055">
              <a:lnSpc>
                <a:spcPct val="150000"/>
              </a:lnSpc>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i="1" u="sng" dirty="0">
                <a:solidFill>
                  <a:srgbClr val="002A7E"/>
                </a:solidFill>
                <a:latin typeface="Arial" panose="020B0604020202020204" pitchFamily="34" charset="0"/>
                <a:cs typeface="Arial" panose="020B0604020202020204" pitchFamily="34" charset="0"/>
                <a:sym typeface="Arial" panose="020B0604020202020204"/>
              </a:rPr>
              <a:t>Στόχος</a:t>
            </a:r>
            <a:r>
              <a:rPr lang="el-GR" sz="4000" b="0" dirty="0">
                <a:solidFill>
                  <a:srgbClr val="002A7E"/>
                </a:solidFill>
                <a:latin typeface="Arial" panose="020B0604020202020204" pitchFamily="34" charset="0"/>
                <a:cs typeface="Arial" panose="020B0604020202020204" pitchFamily="34" charset="0"/>
                <a:sym typeface="Arial" panose="020B0604020202020204"/>
              </a:rPr>
              <a:t> η βελτίωση της διακυβέρνησης και της εποπτείας των εταιρειών παροχής διοικητικών υπηρεσιών (Απόφαση </a:t>
            </a:r>
            <a:r>
              <a:rPr lang="el-GR" sz="4000" b="0" dirty="0" err="1">
                <a:solidFill>
                  <a:srgbClr val="002A7E"/>
                </a:solidFill>
                <a:latin typeface="Arial" panose="020B0604020202020204" pitchFamily="34" charset="0"/>
                <a:cs typeface="Arial" panose="020B0604020202020204" pitchFamily="34" charset="0"/>
                <a:sym typeface="Arial" panose="020B0604020202020204"/>
              </a:rPr>
              <a:t>ΥΣ</a:t>
            </a:r>
            <a:r>
              <a:rPr lang="el-GR" sz="4000" b="0" dirty="0">
                <a:solidFill>
                  <a:srgbClr val="002A7E"/>
                </a:solidFill>
                <a:latin typeface="Arial" panose="020B0604020202020204" pitchFamily="34" charset="0"/>
                <a:cs typeface="Arial" panose="020B0604020202020204" pitchFamily="34" charset="0"/>
                <a:sym typeface="Arial" panose="020B0604020202020204"/>
              </a:rPr>
              <a:t> 27/2/2024)</a:t>
            </a:r>
          </a:p>
          <a:p>
            <a:pPr marL="636588" lvl="1" indent="-636588" algn="just" defTabSz="821055">
              <a:lnSpc>
                <a:spcPct val="150000"/>
              </a:lnSpc>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Διαβούλευση με τους εμπλεκόμενους φορείς για περαιτέρω συζήτηση του θέματος με σκοπό την οριστικοποίηση και προώθηση των απαιτούμενων δράσεων για υλοποίηση της υπό αναφοράς απόφασης </a:t>
            </a:r>
          </a:p>
          <a:p>
            <a:pPr marL="457200" lvl="1"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FF0000"/>
              </a:solidFill>
              <a:latin typeface="Arial" panose="020B0604020202020204" pitchFamily="34" charset="0"/>
              <a:cs typeface="Arial" panose="020B0604020202020204" pitchFamily="34" charset="0"/>
              <a:sym typeface="Arial" panose="020B0604020202020204"/>
            </a:endParaRPr>
          </a:p>
        </p:txBody>
      </p:sp>
      <p:sp>
        <p:nvSpPr>
          <p:cNvPr id="5" name="TextBox 4">
            <a:extLst>
              <a:ext uri="{FF2B5EF4-FFF2-40B4-BE49-F238E27FC236}">
                <a16:creationId xmlns:a16="http://schemas.microsoft.com/office/drawing/2014/main" id="{7C30414B-5C40-9DA0-6AFF-296F1EAAB0AE}"/>
              </a:ext>
            </a:extLst>
          </p:cNvPr>
          <p:cNvSpPr txBox="1"/>
          <p:nvPr/>
        </p:nvSpPr>
        <p:spPr>
          <a:xfrm>
            <a:off x="295051" y="-217315"/>
            <a:ext cx="15049196" cy="2441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5. Ενίσχυση του Πλαισίου Κυρώσεων και Καταπολέμηση της Νομιμοποίησης Εσόδων από Παράνομες Δραστηριότητες (2/2)</a:t>
            </a:r>
          </a:p>
        </p:txBody>
      </p:sp>
      <p:sp>
        <p:nvSpPr>
          <p:cNvPr id="3" name="Slide Number Placeholder 2">
            <a:extLst>
              <a:ext uri="{FF2B5EF4-FFF2-40B4-BE49-F238E27FC236}">
                <a16:creationId xmlns:a16="http://schemas.microsoft.com/office/drawing/2014/main" id="{377929F9-2736-C409-6C3C-8916605CBAC6}"/>
              </a:ext>
            </a:extLst>
          </p:cNvPr>
          <p:cNvSpPr>
            <a:spLocks noGrp="1"/>
          </p:cNvSpPr>
          <p:nvPr>
            <p:ph type="sldNum" sz="quarter" idx="12"/>
          </p:nvPr>
        </p:nvSpPr>
        <p:spPr/>
        <p:txBody>
          <a:bodyPr/>
          <a:lstStyle/>
          <a:p>
            <a:fld id="{2E8DE51F-38A4-4EEC-85CE-1C9509C2B507}" type="slidenum">
              <a:rPr lang="el-GR" smtClean="0"/>
              <a:t>22</a:t>
            </a:fld>
            <a:endParaRPr lang="el-GR" dirty="0"/>
          </a:p>
        </p:txBody>
      </p:sp>
    </p:spTree>
    <p:extLst>
      <p:ext uri="{BB962C8B-B14F-4D97-AF65-F5344CB8AC3E}">
        <p14:creationId xmlns:p14="http://schemas.microsoft.com/office/powerpoint/2010/main" val="162954391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a:extLst>
              <a:ext uri="{FF2B5EF4-FFF2-40B4-BE49-F238E27FC236}">
                <a16:creationId xmlns:a16="http://schemas.microsoft.com/office/drawing/2014/main" id="{C9158948-A6C3-40FA-439A-EB9176280273}"/>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3" name="TextBox 2">
            <a:extLst>
              <a:ext uri="{FF2B5EF4-FFF2-40B4-BE49-F238E27FC236}">
                <a16:creationId xmlns:a16="http://schemas.microsoft.com/office/drawing/2014/main" id="{6F291AC9-3036-49F1-9A2F-9271A1E118E1}"/>
              </a:ext>
            </a:extLst>
          </p:cNvPr>
          <p:cNvSpPr txBox="1"/>
          <p:nvPr/>
        </p:nvSpPr>
        <p:spPr>
          <a:xfrm>
            <a:off x="295050" y="-1022936"/>
            <a:ext cx="14613645" cy="3734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2A7E"/>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6. Νέο πλαίσιο για μειωμένο συντελεστή 5% ΦΠΑ για αγορά ή ανέγερση πρώτης κατοικίας </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5" name="01/…">
            <a:extLst>
              <a:ext uri="{FF2B5EF4-FFF2-40B4-BE49-F238E27FC236}">
                <a16:creationId xmlns:a16="http://schemas.microsoft.com/office/drawing/2014/main" id="{61C28CEC-B4CA-D102-CE82-10F2036405A1}"/>
              </a:ext>
            </a:extLst>
          </p:cNvPr>
          <p:cNvSpPr txBox="1"/>
          <p:nvPr/>
        </p:nvSpPr>
        <p:spPr>
          <a:xfrm>
            <a:off x="1047605" y="2986431"/>
            <a:ext cx="21597242" cy="9351238"/>
          </a:xfrm>
          <a:prstGeom prst="rect">
            <a:avLst/>
          </a:prstGeom>
          <a:ln w="12700">
            <a:miter lim="400000"/>
          </a:ln>
        </p:spPr>
        <p:txBody>
          <a:bodyPr wrap="square" lIns="50780" tIns="50780" rIns="50780" bIns="50780">
            <a:spAutoFit/>
          </a:bodyPr>
          <a:lstStyle/>
          <a:p>
            <a:pPr marL="457200" lvl="1"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200" b="0" dirty="0">
                <a:solidFill>
                  <a:srgbClr val="002A7E"/>
                </a:solidFill>
                <a:latin typeface="Arial" panose="020B0604020202020204" pitchFamily="34" charset="0"/>
                <a:cs typeface="Arial" panose="020B0604020202020204" pitchFamily="34" charset="0"/>
                <a:sym typeface="Arial" panose="020B0604020202020204"/>
              </a:rPr>
              <a:t>Με την ανάληψη της διακυβέρνησης η Κυπριακή Δημοκρατία βρισκόταν σε διαδικασία επί </a:t>
            </a:r>
            <a:r>
              <a:rPr lang="el-GR" sz="4200" b="0" dirty="0" err="1">
                <a:solidFill>
                  <a:srgbClr val="002A7E"/>
                </a:solidFill>
                <a:latin typeface="Arial" panose="020B0604020202020204" pitchFamily="34" charset="0"/>
                <a:cs typeface="Arial" panose="020B0604020202020204" pitchFamily="34" charset="0"/>
                <a:sym typeface="Arial" panose="020B0604020202020204"/>
              </a:rPr>
              <a:t>παραβάσει</a:t>
            </a:r>
            <a:r>
              <a:rPr lang="el-GR" sz="4200" b="0" dirty="0">
                <a:solidFill>
                  <a:srgbClr val="002A7E"/>
                </a:solidFill>
                <a:latin typeface="Arial" panose="020B0604020202020204" pitchFamily="34" charset="0"/>
                <a:cs typeface="Arial" panose="020B0604020202020204" pitchFamily="34" charset="0"/>
                <a:sym typeface="Arial" panose="020B0604020202020204"/>
              </a:rPr>
              <a:t> από την </a:t>
            </a:r>
            <a:r>
              <a:rPr lang="el-GR" sz="4200" b="0" dirty="0" err="1">
                <a:solidFill>
                  <a:srgbClr val="002A7E"/>
                </a:solidFill>
                <a:latin typeface="Arial" panose="020B0604020202020204" pitchFamily="34" charset="0"/>
                <a:cs typeface="Arial" panose="020B0604020202020204" pitchFamily="34" charset="0"/>
                <a:sym typeface="Arial" panose="020B0604020202020204"/>
              </a:rPr>
              <a:t>Ε.Επιτροπή</a:t>
            </a:r>
            <a:r>
              <a:rPr lang="el-GR" sz="4200" b="0" dirty="0">
                <a:solidFill>
                  <a:srgbClr val="002A7E"/>
                </a:solidFill>
                <a:latin typeface="Arial" panose="020B0604020202020204" pitchFamily="34" charset="0"/>
                <a:cs typeface="Arial" panose="020B0604020202020204" pitchFamily="34" charset="0"/>
                <a:sym typeface="Arial" panose="020B0604020202020204"/>
              </a:rPr>
              <a:t> και η Κύπρος απειλείτο με κίνδυνο επιβολής προστίμου</a:t>
            </a:r>
          </a:p>
          <a:p>
            <a:pPr lvl="1" indent="0"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200" b="0" dirty="0">
              <a:solidFill>
                <a:srgbClr val="002A7E"/>
              </a:solidFill>
              <a:latin typeface="Arial" panose="020B0604020202020204" pitchFamily="34" charset="0"/>
              <a:cs typeface="Arial" panose="020B0604020202020204" pitchFamily="34" charset="0"/>
              <a:sym typeface="Arial" panose="020B0604020202020204"/>
            </a:endParaRPr>
          </a:p>
          <a:p>
            <a:pPr marL="457200" lvl="1"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200" b="0" dirty="0">
                <a:solidFill>
                  <a:srgbClr val="002A7E"/>
                </a:solidFill>
                <a:latin typeface="Arial" panose="020B0604020202020204" pitchFamily="34" charset="0"/>
                <a:cs typeface="Arial" panose="020B0604020202020204" pitchFamily="34" charset="0"/>
                <a:sym typeface="Arial" panose="020B0604020202020204"/>
              </a:rPr>
              <a:t>Εντατικές διαβουλεύσεις με την Ε. Επιτροπή και </a:t>
            </a:r>
            <a:r>
              <a:rPr lang="el-GR" sz="4200" u="sng" dirty="0">
                <a:solidFill>
                  <a:srgbClr val="002A7E"/>
                </a:solidFill>
                <a:latin typeface="Arial" panose="020B0604020202020204" pitchFamily="34" charset="0"/>
                <a:cs typeface="Arial" panose="020B0604020202020204" pitchFamily="34" charset="0"/>
                <a:sym typeface="Arial" panose="020B0604020202020204"/>
              </a:rPr>
              <a:t>επίτευξη κοινά αποδεκτής συμφωνίας</a:t>
            </a:r>
            <a:r>
              <a:rPr lang="el-GR" sz="4200" dirty="0">
                <a:solidFill>
                  <a:srgbClr val="002A7E"/>
                </a:solidFill>
                <a:latin typeface="Arial" panose="020B0604020202020204" pitchFamily="34" charset="0"/>
                <a:cs typeface="Arial" panose="020B0604020202020204" pitchFamily="34" charset="0"/>
                <a:sym typeface="Arial" panose="020B0604020202020204"/>
              </a:rPr>
              <a:t> </a:t>
            </a:r>
            <a:r>
              <a:rPr lang="el-GR" sz="4200" b="0" dirty="0">
                <a:solidFill>
                  <a:srgbClr val="002A7E"/>
                </a:solidFill>
                <a:latin typeface="Arial" panose="020B0604020202020204" pitchFamily="34" charset="0"/>
                <a:cs typeface="Arial" panose="020B0604020202020204" pitchFamily="34" charset="0"/>
                <a:sym typeface="Arial" panose="020B0604020202020204"/>
              </a:rPr>
              <a:t>για τον μειωμένο συντελεστή ΦΠΑ (5%) για την αγορά ή ανέγερση πρώτης κατοικίας -  </a:t>
            </a:r>
            <a:r>
              <a:rPr lang="el-GR" sz="4200" b="0" i="1" dirty="0">
                <a:solidFill>
                  <a:srgbClr val="002A7E"/>
                </a:solidFill>
                <a:latin typeface="Arial" panose="020B0604020202020204" pitchFamily="34" charset="0"/>
                <a:cs typeface="Arial" panose="020B0604020202020204" pitchFamily="34" charset="0"/>
                <a:sym typeface="Arial" panose="020B0604020202020204"/>
              </a:rPr>
              <a:t>Ένα θέμα που παρέμεινε σε εκκρεμότητα για καιρό</a:t>
            </a:r>
          </a:p>
          <a:p>
            <a:pPr marL="457200" lvl="1"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4200" b="0" dirty="0">
              <a:solidFill>
                <a:srgbClr val="002A7E"/>
              </a:solidFill>
              <a:latin typeface="Arial" panose="020B0604020202020204" pitchFamily="34" charset="0"/>
              <a:cs typeface="Arial" panose="020B0604020202020204" pitchFamily="34" charset="0"/>
              <a:sym typeface="Arial" panose="020B0604020202020204"/>
            </a:endParaRPr>
          </a:p>
          <a:p>
            <a:pPr marL="457200" lvl="1"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200" b="0" dirty="0">
                <a:solidFill>
                  <a:srgbClr val="002A7E"/>
                </a:solidFill>
                <a:latin typeface="Arial" panose="020B0604020202020204" pitchFamily="34" charset="0"/>
                <a:cs typeface="Arial" panose="020B0604020202020204" pitchFamily="34" charset="0"/>
                <a:sym typeface="Arial" panose="020B0604020202020204"/>
              </a:rPr>
              <a:t>Το πλαίσιο προβλέπει την επιβολή 5% ΦΠΑ </a:t>
            </a:r>
            <a:r>
              <a:rPr lang="el-GR" sz="4200" i="1" dirty="0">
                <a:solidFill>
                  <a:srgbClr val="002A7E"/>
                </a:solidFill>
                <a:latin typeface="Arial" panose="020B0604020202020204" pitchFamily="34" charset="0"/>
                <a:cs typeface="Arial" panose="020B0604020202020204" pitchFamily="34" charset="0"/>
                <a:sym typeface="Arial" panose="020B0604020202020204"/>
              </a:rPr>
              <a:t>στα 130τμ δομήσιμου εμβαδού </a:t>
            </a:r>
            <a:r>
              <a:rPr lang="el-GR" sz="4200" b="0" dirty="0">
                <a:solidFill>
                  <a:srgbClr val="002A7E"/>
                </a:solidFill>
                <a:latin typeface="Arial" panose="020B0604020202020204" pitchFamily="34" charset="0"/>
                <a:cs typeface="Arial" panose="020B0604020202020204" pitchFamily="34" charset="0"/>
                <a:sym typeface="Arial" panose="020B0604020202020204"/>
              </a:rPr>
              <a:t>διαμερίσματος ή κατοικίας, </a:t>
            </a:r>
            <a:r>
              <a:rPr lang="el-GR" sz="4200" i="1" dirty="0">
                <a:solidFill>
                  <a:srgbClr val="002A7E"/>
                </a:solidFill>
                <a:latin typeface="Arial" panose="020B0604020202020204" pitchFamily="34" charset="0"/>
                <a:cs typeface="Arial" panose="020B0604020202020204" pitchFamily="34" charset="0"/>
                <a:sym typeface="Arial" panose="020B0604020202020204"/>
              </a:rPr>
              <a:t>αξίας</a:t>
            </a:r>
            <a:r>
              <a:rPr lang="el-GR" sz="4200" b="0" dirty="0">
                <a:solidFill>
                  <a:srgbClr val="002A7E"/>
                </a:solidFill>
                <a:latin typeface="Arial" panose="020B0604020202020204" pitchFamily="34" charset="0"/>
                <a:cs typeface="Arial" panose="020B0604020202020204" pitchFamily="34" charset="0"/>
                <a:sym typeface="Arial" panose="020B0604020202020204"/>
              </a:rPr>
              <a:t> </a:t>
            </a:r>
            <a:r>
              <a:rPr lang="el-GR" sz="4200" i="1" dirty="0">
                <a:solidFill>
                  <a:srgbClr val="002A7E"/>
                </a:solidFill>
                <a:latin typeface="Arial" panose="020B0604020202020204" pitchFamily="34" charset="0"/>
                <a:cs typeface="Arial" panose="020B0604020202020204" pitchFamily="34" charset="0"/>
                <a:sym typeface="Arial" panose="020B0604020202020204"/>
              </a:rPr>
              <a:t>μέχρι €350 χιλ. </a:t>
            </a:r>
            <a:r>
              <a:rPr lang="el-GR" sz="4200" b="0" dirty="0">
                <a:solidFill>
                  <a:srgbClr val="002A7E"/>
                </a:solidFill>
                <a:latin typeface="Arial" panose="020B0604020202020204" pitchFamily="34" charset="0"/>
                <a:cs typeface="Arial" panose="020B0604020202020204" pitchFamily="34" charset="0"/>
                <a:sym typeface="Arial" panose="020B0604020202020204"/>
              </a:rPr>
              <a:t>- Προϋπόθεση ότι δεν θα πρέπει να ξεπερνά τα </a:t>
            </a:r>
            <a:r>
              <a:rPr lang="el-GR" sz="4200" i="1" dirty="0">
                <a:solidFill>
                  <a:srgbClr val="002A7E"/>
                </a:solidFill>
                <a:latin typeface="Arial" panose="020B0604020202020204" pitchFamily="34" charset="0"/>
                <a:cs typeface="Arial" panose="020B0604020202020204" pitchFamily="34" charset="0"/>
                <a:sym typeface="Arial" panose="020B0604020202020204"/>
              </a:rPr>
              <a:t>190τμ</a:t>
            </a:r>
            <a:r>
              <a:rPr lang="el-GR" sz="4200" b="0" dirty="0">
                <a:solidFill>
                  <a:srgbClr val="002A7E"/>
                </a:solidFill>
                <a:latin typeface="Arial" panose="020B0604020202020204" pitchFamily="34" charset="0"/>
                <a:cs typeface="Arial" panose="020B0604020202020204" pitchFamily="34" charset="0"/>
                <a:sym typeface="Arial" panose="020B0604020202020204"/>
              </a:rPr>
              <a:t> και </a:t>
            </a:r>
            <a:r>
              <a:rPr lang="el-GR" sz="4200" i="1" dirty="0">
                <a:solidFill>
                  <a:srgbClr val="002A7E"/>
                </a:solidFill>
                <a:latin typeface="Arial" panose="020B0604020202020204" pitchFamily="34" charset="0"/>
                <a:cs typeface="Arial" panose="020B0604020202020204" pitchFamily="34" charset="0"/>
                <a:sym typeface="Arial" panose="020B0604020202020204"/>
              </a:rPr>
              <a:t>μέγιστη αξία €475 χιλ.</a:t>
            </a:r>
          </a:p>
          <a:p>
            <a:pPr lvl="1" indent="0" algn="just" defTabSz="821055">
              <a:spcBef>
                <a:spcPts val="1800"/>
              </a:spcBef>
              <a:spcAft>
                <a:spcPts val="18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2" name="AutoShape 2" descr="Χρηματοοικονομικός επίτροπος: Περιπτώσεις κατάχρησης εξουσίας από τράπεζες  (VID) | AlphaNews.Live">
            <a:extLst>
              <a:ext uri="{FF2B5EF4-FFF2-40B4-BE49-F238E27FC236}">
                <a16:creationId xmlns:a16="http://schemas.microsoft.com/office/drawing/2014/main" id="{AEA0295F-8DB4-123E-D965-DA6AD105CC2C}"/>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Slide Number Placeholder 3">
            <a:extLst>
              <a:ext uri="{FF2B5EF4-FFF2-40B4-BE49-F238E27FC236}">
                <a16:creationId xmlns:a16="http://schemas.microsoft.com/office/drawing/2014/main" id="{1F0B0728-CEEA-216F-FE8C-AC1004491558}"/>
              </a:ext>
            </a:extLst>
          </p:cNvPr>
          <p:cNvSpPr>
            <a:spLocks noGrp="1"/>
          </p:cNvSpPr>
          <p:nvPr>
            <p:ph type="sldNum" sz="quarter" idx="12"/>
          </p:nvPr>
        </p:nvSpPr>
        <p:spPr/>
        <p:txBody>
          <a:bodyPr/>
          <a:lstStyle/>
          <a:p>
            <a:fld id="{2E8DE51F-38A4-4EEC-85CE-1C9509C2B507}" type="slidenum">
              <a:rPr lang="el-GR" smtClean="0"/>
              <a:t>23</a:t>
            </a:fld>
            <a:endParaRPr lang="el-GR" dirty="0"/>
          </a:p>
        </p:txBody>
      </p:sp>
    </p:spTree>
    <p:extLst>
      <p:ext uri="{BB962C8B-B14F-4D97-AF65-F5344CB8AC3E}">
        <p14:creationId xmlns:p14="http://schemas.microsoft.com/office/powerpoint/2010/main" val="149985846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14" name="Shape">
            <a:extLst>
              <a:ext uri="{FF2B5EF4-FFF2-40B4-BE49-F238E27FC236}">
                <a16:creationId xmlns:a16="http://schemas.microsoft.com/office/drawing/2014/main" id="{C9158948-A6C3-40FA-439A-EB9176280273}"/>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3" name="TextBox 2">
            <a:extLst>
              <a:ext uri="{FF2B5EF4-FFF2-40B4-BE49-F238E27FC236}">
                <a16:creationId xmlns:a16="http://schemas.microsoft.com/office/drawing/2014/main" id="{6F291AC9-3036-49F1-9A2F-9271A1E118E1}"/>
              </a:ext>
            </a:extLst>
          </p:cNvPr>
          <p:cNvSpPr txBox="1"/>
          <p:nvPr/>
        </p:nvSpPr>
        <p:spPr>
          <a:xfrm>
            <a:off x="382940" y="-528808"/>
            <a:ext cx="14613645"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7. Φορολογική Μεταρρύθμιση (1/4)</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5" name="01/…">
            <a:extLst>
              <a:ext uri="{FF2B5EF4-FFF2-40B4-BE49-F238E27FC236}">
                <a16:creationId xmlns:a16="http://schemas.microsoft.com/office/drawing/2014/main" id="{61C28CEC-B4CA-D102-CE82-10F2036405A1}"/>
              </a:ext>
            </a:extLst>
          </p:cNvPr>
          <p:cNvSpPr txBox="1"/>
          <p:nvPr/>
        </p:nvSpPr>
        <p:spPr>
          <a:xfrm>
            <a:off x="295050" y="2019511"/>
            <a:ext cx="23927585" cy="12271828"/>
          </a:xfrm>
          <a:prstGeom prst="rect">
            <a:avLst/>
          </a:prstGeom>
          <a:ln w="12700">
            <a:miter lim="400000"/>
          </a:ln>
        </p:spPr>
        <p:txBody>
          <a:bodyPr wrap="square" lIns="50780" tIns="50780" rIns="50780" bIns="50780">
            <a:spAutoFit/>
          </a:bodyPr>
          <a:lstStyle/>
          <a:p>
            <a:pPr marL="457200"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Ανατέθηκε στο Κέντρο Οικονομικών Ερευνών του Πανεπιστημίου Κύπρου για ετοιμασία προτάσεων</a:t>
            </a:r>
            <a:endParaRPr lang="en-US" sz="3400" b="0" dirty="0">
              <a:solidFill>
                <a:srgbClr val="002A7E"/>
              </a:solidFill>
              <a:latin typeface="Arial" panose="020B0604020202020204" pitchFamily="34" charset="0"/>
              <a:cs typeface="Arial" panose="020B0604020202020204" pitchFamily="34" charset="0"/>
              <a:sym typeface="Arial" panose="020B0604020202020204"/>
            </a:endParaRPr>
          </a:p>
          <a:p>
            <a:pPr marL="457200"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Η νέα φορολογική πρόταση πρέπει να σταθμίζει το σύγχρονο οικονομικό μοντέλο της οικονομίας και τις εξελικτικές προοπτικές</a:t>
            </a:r>
            <a:r>
              <a:rPr lang="en-US" sz="3400" b="0" dirty="0">
                <a:solidFill>
                  <a:srgbClr val="002A7E"/>
                </a:solidFill>
                <a:latin typeface="Arial" panose="020B0604020202020204" pitchFamily="34" charset="0"/>
                <a:cs typeface="Arial" panose="020B0604020202020204" pitchFamily="34" charset="0"/>
                <a:sym typeface="Arial" panose="020B0604020202020204"/>
              </a:rPr>
              <a:t> </a:t>
            </a:r>
            <a:r>
              <a:rPr lang="el-GR" sz="3400" b="0" dirty="0">
                <a:solidFill>
                  <a:srgbClr val="002A7E"/>
                </a:solidFill>
                <a:latin typeface="Arial" panose="020B0604020202020204" pitchFamily="34" charset="0"/>
                <a:cs typeface="Arial" panose="020B0604020202020204" pitchFamily="34" charset="0"/>
                <a:sym typeface="Arial" panose="020B0604020202020204"/>
              </a:rPr>
              <a:t>π.χ. βασικοί και νέοι οικονομικοί τομείς, πράσινη οικονομία/φορολογία, </a:t>
            </a:r>
            <a:r>
              <a:rPr lang="el-GR" sz="3400" b="0" dirty="0" err="1">
                <a:solidFill>
                  <a:srgbClr val="002A7E"/>
                </a:solidFill>
                <a:latin typeface="Arial" panose="020B0604020202020204" pitchFamily="34" charset="0"/>
                <a:cs typeface="Arial" panose="020B0604020202020204" pitchFamily="34" charset="0"/>
                <a:sym typeface="Arial" panose="020B0604020202020204"/>
              </a:rPr>
              <a:t>ψηφιοποίηση</a:t>
            </a:r>
            <a:endParaRPr lang="el-GR" sz="3400" b="0" dirty="0">
              <a:solidFill>
                <a:srgbClr val="002A7E"/>
              </a:solidFill>
              <a:latin typeface="Arial" panose="020B0604020202020204" pitchFamily="34" charset="0"/>
              <a:cs typeface="Arial" panose="020B0604020202020204" pitchFamily="34" charset="0"/>
              <a:sym typeface="Arial" panose="020B0604020202020204"/>
            </a:endParaRPr>
          </a:p>
          <a:p>
            <a:pPr marL="457200"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u="sng" dirty="0">
                <a:solidFill>
                  <a:srgbClr val="002A7E"/>
                </a:solidFill>
                <a:latin typeface="Arial" panose="020B0604020202020204" pitchFamily="34" charset="0"/>
                <a:cs typeface="Arial" panose="020B0604020202020204" pitchFamily="34" charset="0"/>
                <a:sym typeface="Arial" panose="020B0604020202020204"/>
              </a:rPr>
              <a:t>Στόχοι:</a:t>
            </a:r>
          </a:p>
          <a:p>
            <a:pPr marL="1252538" lvl="1" indent="-795338" algn="just" defTabSz="821055">
              <a:spcBef>
                <a:spcPts val="600"/>
              </a:spcBef>
              <a:spcAft>
                <a:spcPts val="12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400" dirty="0">
                <a:solidFill>
                  <a:srgbClr val="002A7E"/>
                </a:solidFill>
                <a:latin typeface="Arial" panose="020B0604020202020204" pitchFamily="34" charset="0"/>
                <a:cs typeface="Arial" panose="020B0604020202020204" pitchFamily="34" charset="0"/>
                <a:sym typeface="Arial" panose="020B0604020202020204"/>
              </a:rPr>
              <a:t>Η βελτίωση της ανταγωνιστικότητας </a:t>
            </a:r>
            <a:r>
              <a:rPr lang="el-GR" sz="3400" b="0" dirty="0">
                <a:solidFill>
                  <a:srgbClr val="002A7E"/>
                </a:solidFill>
                <a:latin typeface="Arial" panose="020B0604020202020204" pitchFamily="34" charset="0"/>
                <a:cs typeface="Arial" panose="020B0604020202020204" pitchFamily="34" charset="0"/>
                <a:sym typeface="Arial" panose="020B0604020202020204"/>
              </a:rPr>
              <a:t>στα πλαίσια των διεθνών και ευρωπαϊκών προτύπων</a:t>
            </a:r>
          </a:p>
          <a:p>
            <a:pPr marL="1252538" lvl="1" indent="-795338" algn="just" defTabSz="821055">
              <a:spcBef>
                <a:spcPts val="600"/>
              </a:spcBef>
              <a:spcAft>
                <a:spcPts val="12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400" dirty="0">
                <a:solidFill>
                  <a:srgbClr val="002A7E"/>
                </a:solidFill>
                <a:latin typeface="Arial" panose="020B0604020202020204" pitchFamily="34" charset="0"/>
                <a:cs typeface="Arial" panose="020B0604020202020204" pitchFamily="34" charset="0"/>
                <a:sym typeface="Arial" panose="020B0604020202020204"/>
              </a:rPr>
              <a:t>Η μείωση της φοροδιαφυγής και </a:t>
            </a:r>
            <a:r>
              <a:rPr lang="el-GR" sz="3400" dirty="0" err="1">
                <a:solidFill>
                  <a:srgbClr val="002A7E"/>
                </a:solidFill>
                <a:latin typeface="Arial" panose="020B0604020202020204" pitchFamily="34" charset="0"/>
                <a:cs typeface="Arial" panose="020B0604020202020204" pitchFamily="34" charset="0"/>
                <a:sym typeface="Arial" panose="020B0604020202020204"/>
              </a:rPr>
              <a:t>φοροαποφυγής</a:t>
            </a:r>
            <a:endParaRPr lang="el-GR" sz="3400" dirty="0">
              <a:solidFill>
                <a:srgbClr val="002A7E"/>
              </a:solidFill>
              <a:latin typeface="Arial" panose="020B0604020202020204" pitchFamily="34" charset="0"/>
              <a:cs typeface="Arial" panose="020B0604020202020204" pitchFamily="34" charset="0"/>
              <a:sym typeface="Arial" panose="020B0604020202020204"/>
            </a:endParaRPr>
          </a:p>
          <a:p>
            <a:pPr marL="1252538" lvl="1" indent="-795338" algn="just" defTabSz="821055">
              <a:spcBef>
                <a:spcPts val="600"/>
              </a:spcBef>
              <a:spcAft>
                <a:spcPts val="12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Το νέο σύστημα να είναι </a:t>
            </a:r>
            <a:r>
              <a:rPr lang="el-GR" sz="3400" dirty="0">
                <a:solidFill>
                  <a:srgbClr val="002A7E"/>
                </a:solidFill>
                <a:latin typeface="Arial" panose="020B0604020202020204" pitchFamily="34" charset="0"/>
                <a:cs typeface="Arial" panose="020B0604020202020204" pitchFamily="34" charset="0"/>
                <a:sym typeface="Arial" panose="020B0604020202020204"/>
              </a:rPr>
              <a:t>διαφανές και απλοποιημένο</a:t>
            </a:r>
            <a:r>
              <a:rPr lang="el-GR" sz="3400" b="0" dirty="0">
                <a:solidFill>
                  <a:srgbClr val="002A7E"/>
                </a:solidFill>
                <a:latin typeface="Arial" panose="020B0604020202020204" pitchFamily="34" charset="0"/>
                <a:cs typeface="Arial" panose="020B0604020202020204" pitchFamily="34" charset="0"/>
                <a:sym typeface="Arial" panose="020B0604020202020204"/>
              </a:rPr>
              <a:t>, χωρίς γραφειοκρατία</a:t>
            </a:r>
          </a:p>
          <a:p>
            <a:pPr marL="1252538" lvl="1" indent="-795338" algn="just" defTabSz="821055">
              <a:spcBef>
                <a:spcPts val="600"/>
              </a:spcBef>
              <a:spcAft>
                <a:spcPts val="12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Να είναι </a:t>
            </a:r>
            <a:r>
              <a:rPr lang="el-GR" sz="3400" dirty="0">
                <a:solidFill>
                  <a:srgbClr val="002A7E"/>
                </a:solidFill>
                <a:latin typeface="Arial" panose="020B0604020202020204" pitchFamily="34" charset="0"/>
                <a:cs typeface="Arial" panose="020B0604020202020204" pitchFamily="34" charset="0"/>
                <a:sym typeface="Arial" panose="020B0604020202020204"/>
              </a:rPr>
              <a:t>ενθαρρυντικό </a:t>
            </a:r>
            <a:r>
              <a:rPr lang="el-GR" sz="3400" b="0" dirty="0">
                <a:solidFill>
                  <a:srgbClr val="002A7E"/>
                </a:solidFill>
                <a:latin typeface="Arial" panose="020B0604020202020204" pitchFamily="34" charset="0"/>
                <a:cs typeface="Arial" panose="020B0604020202020204" pitchFamily="34" charset="0"/>
                <a:sym typeface="Arial" panose="020B0604020202020204"/>
              </a:rPr>
              <a:t>προς το </a:t>
            </a:r>
            <a:r>
              <a:rPr lang="el-GR" sz="3400" b="0" dirty="0" err="1">
                <a:solidFill>
                  <a:srgbClr val="002A7E"/>
                </a:solidFill>
                <a:latin typeface="Arial" panose="020B0604020202020204" pitchFamily="34" charset="0"/>
                <a:cs typeface="Arial" panose="020B0604020202020204" pitchFamily="34" charset="0"/>
                <a:sym typeface="Arial" panose="020B0604020202020204"/>
              </a:rPr>
              <a:t>επιχειρείν</a:t>
            </a:r>
            <a:r>
              <a:rPr lang="el-GR" sz="3400" b="0" dirty="0">
                <a:solidFill>
                  <a:srgbClr val="002A7E"/>
                </a:solidFill>
                <a:latin typeface="Arial" panose="020B0604020202020204" pitchFamily="34" charset="0"/>
                <a:cs typeface="Arial" panose="020B0604020202020204" pitchFamily="34" charset="0"/>
                <a:sym typeface="Arial" panose="020B0604020202020204"/>
              </a:rPr>
              <a:t> και ταυτόχρονα </a:t>
            </a:r>
            <a:r>
              <a:rPr lang="el-GR" sz="3400" dirty="0">
                <a:solidFill>
                  <a:srgbClr val="002A7E"/>
                </a:solidFill>
                <a:latin typeface="Arial" panose="020B0604020202020204" pitchFamily="34" charset="0"/>
                <a:cs typeface="Arial" panose="020B0604020202020204" pitchFamily="34" charset="0"/>
                <a:sym typeface="Arial" panose="020B0604020202020204"/>
              </a:rPr>
              <a:t>κοινωνικά δίκαιο</a:t>
            </a:r>
          </a:p>
          <a:p>
            <a:pPr marL="1252538" lvl="1" indent="-795338" algn="just" defTabSz="821055">
              <a:spcBef>
                <a:spcPts val="600"/>
              </a:spcBef>
              <a:spcAft>
                <a:spcPts val="12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Να είναι μηχανισμός βελτίωσης </a:t>
            </a:r>
            <a:r>
              <a:rPr lang="el-GR" sz="3400" dirty="0">
                <a:solidFill>
                  <a:srgbClr val="002A7E"/>
                </a:solidFill>
                <a:latin typeface="Arial" panose="020B0604020202020204" pitchFamily="34" charset="0"/>
                <a:cs typeface="Arial" panose="020B0604020202020204" pitchFamily="34" charset="0"/>
                <a:sym typeface="Arial" panose="020B0604020202020204"/>
              </a:rPr>
              <a:t>ισοκατανομής</a:t>
            </a:r>
            <a:r>
              <a:rPr lang="el-GR" sz="3400" b="0" dirty="0">
                <a:solidFill>
                  <a:srgbClr val="002A7E"/>
                </a:solidFill>
                <a:latin typeface="Arial" panose="020B0604020202020204" pitchFamily="34" charset="0"/>
                <a:cs typeface="Arial" panose="020B0604020202020204" pitchFamily="34" charset="0"/>
                <a:sym typeface="Arial" panose="020B0604020202020204"/>
              </a:rPr>
              <a:t> του εισοδήματος</a:t>
            </a:r>
          </a:p>
          <a:p>
            <a:pPr marL="1252538" lvl="1" indent="-795338" algn="just" defTabSz="821055">
              <a:spcBef>
                <a:spcPts val="600"/>
              </a:spcBef>
              <a:spcAft>
                <a:spcPts val="12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Να μην απειλεί την κοινωνική συνοχή και να </a:t>
            </a:r>
            <a:r>
              <a:rPr lang="el-GR" sz="3400" dirty="0">
                <a:solidFill>
                  <a:srgbClr val="002A7E"/>
                </a:solidFill>
                <a:latin typeface="Arial" panose="020B0604020202020204" pitchFamily="34" charset="0"/>
                <a:cs typeface="Arial" panose="020B0604020202020204" pitchFamily="34" charset="0"/>
                <a:sym typeface="Arial" panose="020B0604020202020204"/>
              </a:rPr>
              <a:t>ενθαρρύνει</a:t>
            </a:r>
            <a:r>
              <a:rPr lang="el-GR" sz="3400" b="0" dirty="0">
                <a:solidFill>
                  <a:srgbClr val="002A7E"/>
                </a:solidFill>
                <a:latin typeface="Arial" panose="020B0604020202020204" pitchFamily="34" charset="0"/>
                <a:cs typeface="Arial" panose="020B0604020202020204" pitchFamily="34" charset="0"/>
                <a:sym typeface="Arial" panose="020B0604020202020204"/>
              </a:rPr>
              <a:t> την επενδυτική δραστηριότητα</a:t>
            </a:r>
          </a:p>
          <a:p>
            <a:pPr marL="1252538" lvl="1" indent="-795338" algn="just" defTabSz="821055">
              <a:spcBef>
                <a:spcPts val="600"/>
              </a:spcBef>
              <a:spcAft>
                <a:spcPts val="12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Να είναι </a:t>
            </a:r>
            <a:r>
              <a:rPr lang="el-GR" sz="3400" dirty="0">
                <a:solidFill>
                  <a:srgbClr val="002A7E"/>
                </a:solidFill>
                <a:latin typeface="Arial" panose="020B0604020202020204" pitchFamily="34" charset="0"/>
                <a:cs typeface="Arial" panose="020B0604020202020204" pitchFamily="34" charset="0"/>
                <a:sym typeface="Arial" panose="020B0604020202020204"/>
              </a:rPr>
              <a:t>δημοσιονομικά ουδέτερο</a:t>
            </a:r>
            <a:r>
              <a:rPr lang="el-GR" sz="3400" b="0" dirty="0">
                <a:solidFill>
                  <a:srgbClr val="002A7E"/>
                </a:solidFill>
                <a:latin typeface="Arial" panose="020B0604020202020204" pitchFamily="34" charset="0"/>
                <a:cs typeface="Arial" panose="020B0604020202020204" pitchFamily="34" charset="0"/>
                <a:sym typeface="Arial" panose="020B0604020202020204"/>
              </a:rPr>
              <a:t> και να χαρακτηρίζεται από </a:t>
            </a:r>
            <a:r>
              <a:rPr lang="el-GR" sz="3400" dirty="0">
                <a:solidFill>
                  <a:srgbClr val="002A7E"/>
                </a:solidFill>
                <a:latin typeface="Arial" panose="020B0604020202020204" pitchFamily="34" charset="0"/>
                <a:cs typeface="Arial" panose="020B0604020202020204" pitchFamily="34" charset="0"/>
                <a:sym typeface="Arial" panose="020B0604020202020204"/>
              </a:rPr>
              <a:t>σταθερότητα </a:t>
            </a:r>
          </a:p>
          <a:p>
            <a:pPr marL="457200"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Το έργο αναμένεται </a:t>
            </a:r>
            <a:r>
              <a:rPr lang="el-GR" sz="3400" u="sng" dirty="0">
                <a:solidFill>
                  <a:srgbClr val="002A7E"/>
                </a:solidFill>
                <a:latin typeface="Arial" panose="020B0604020202020204" pitchFamily="34" charset="0"/>
                <a:cs typeface="Arial" panose="020B0604020202020204" pitchFamily="34" charset="0"/>
                <a:sym typeface="Arial" panose="020B0604020202020204"/>
              </a:rPr>
              <a:t>να ολοκληρωθεί </a:t>
            </a:r>
            <a:r>
              <a:rPr lang="el-GR" sz="3400" b="0" dirty="0">
                <a:solidFill>
                  <a:srgbClr val="002A7E"/>
                </a:solidFill>
                <a:latin typeface="Arial" panose="020B0604020202020204" pitchFamily="34" charset="0"/>
                <a:cs typeface="Arial" panose="020B0604020202020204" pitchFamily="34" charset="0"/>
                <a:sym typeface="Arial" panose="020B0604020202020204"/>
              </a:rPr>
              <a:t>το 1ο εξάμηνο του 2025</a:t>
            </a:r>
          </a:p>
          <a:p>
            <a:pPr marL="457200"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Τον Φεβρουάριο 2024 ξεκίνησε η διαβούλευση με όλους τους εμπλεκόμενους φορείς, ώστε να αρχίσει η ολοκληρωμένη υποβολή προτάσεων</a:t>
            </a:r>
          </a:p>
          <a:p>
            <a:pPr marL="457200"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marL="457200" lvl="1" indent="-457200" algn="just" defTabSz="821055">
              <a:spcBef>
                <a:spcPts val="1800"/>
              </a:spcBef>
              <a:spcAft>
                <a:spcPts val="18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2" name="AutoShape 2" descr="Χρηματοοικονομικός επίτροπος: Περιπτώσεις κατάχρησης εξουσίας από τράπεζες  (VID) | AlphaNews.Live">
            <a:extLst>
              <a:ext uri="{FF2B5EF4-FFF2-40B4-BE49-F238E27FC236}">
                <a16:creationId xmlns:a16="http://schemas.microsoft.com/office/drawing/2014/main" id="{AEA0295F-8DB4-123E-D965-DA6AD105CC2C}"/>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Slide Number Placeholder 3">
            <a:extLst>
              <a:ext uri="{FF2B5EF4-FFF2-40B4-BE49-F238E27FC236}">
                <a16:creationId xmlns:a16="http://schemas.microsoft.com/office/drawing/2014/main" id="{0909A154-B09E-FF23-3789-7A2A0126D92C}"/>
              </a:ext>
            </a:extLst>
          </p:cNvPr>
          <p:cNvSpPr>
            <a:spLocks noGrp="1"/>
          </p:cNvSpPr>
          <p:nvPr>
            <p:ph type="sldNum" sz="quarter" idx="12"/>
          </p:nvPr>
        </p:nvSpPr>
        <p:spPr/>
        <p:txBody>
          <a:bodyPr/>
          <a:lstStyle/>
          <a:p>
            <a:fld id="{2E8DE51F-38A4-4EEC-85CE-1C9509C2B507}" type="slidenum">
              <a:rPr lang="el-GR" smtClean="0"/>
              <a:t>24</a:t>
            </a:fld>
            <a:endParaRPr lang="el-GR" dirty="0"/>
          </a:p>
        </p:txBody>
      </p:sp>
    </p:spTree>
    <p:extLst>
      <p:ext uri="{BB962C8B-B14F-4D97-AF65-F5344CB8AC3E}">
        <p14:creationId xmlns:p14="http://schemas.microsoft.com/office/powerpoint/2010/main" val="420459106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14" name="Shape">
            <a:extLst>
              <a:ext uri="{FF2B5EF4-FFF2-40B4-BE49-F238E27FC236}">
                <a16:creationId xmlns:a16="http://schemas.microsoft.com/office/drawing/2014/main" id="{C9158948-A6C3-40FA-439A-EB9176280273}"/>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3" name="TextBox 2">
            <a:extLst>
              <a:ext uri="{FF2B5EF4-FFF2-40B4-BE49-F238E27FC236}">
                <a16:creationId xmlns:a16="http://schemas.microsoft.com/office/drawing/2014/main" id="{6F291AC9-3036-49F1-9A2F-9271A1E118E1}"/>
              </a:ext>
            </a:extLst>
          </p:cNvPr>
          <p:cNvSpPr txBox="1"/>
          <p:nvPr/>
        </p:nvSpPr>
        <p:spPr>
          <a:xfrm>
            <a:off x="223332" y="-997922"/>
            <a:ext cx="17885374" cy="40421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7. Φορολογική Μεταρρύθμιση</a:t>
            </a:r>
            <a:r>
              <a:rPr lang="en-GB" sz="4400" dirty="0">
                <a:solidFill>
                  <a:srgbClr val="002A7E"/>
                </a:solidFill>
                <a:latin typeface="Arial" panose="020B0604020202020204" pitchFamily="34" charset="0"/>
                <a:cs typeface="Arial" panose="020B0604020202020204" pitchFamily="34" charset="0"/>
                <a:sym typeface="Arial" panose="020B0604020202020204"/>
              </a:rPr>
              <a:t> - </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a:t>
            </a:r>
            <a:r>
              <a:rPr lang="en-GB" sz="4400" dirty="0">
                <a:solidFill>
                  <a:srgbClr val="002A7E"/>
                </a:solidFill>
                <a:latin typeface="Arial" panose="020B0604020202020204" pitchFamily="34" charset="0"/>
                <a:cs typeface="Arial" panose="020B0604020202020204" pitchFamily="34" charset="0"/>
                <a:sym typeface="Arial" panose="020B0604020202020204"/>
              </a:rPr>
              <a:t>   </a:t>
            </a:r>
            <a:r>
              <a:rPr lang="el-GR" sz="4400" dirty="0">
                <a:solidFill>
                  <a:srgbClr val="002A7E"/>
                </a:solidFill>
                <a:latin typeface="Arial" panose="020B0604020202020204" pitchFamily="34" charset="0"/>
                <a:cs typeface="Arial" panose="020B0604020202020204" pitchFamily="34" charset="0"/>
                <a:sym typeface="Arial" panose="020B0604020202020204"/>
              </a:rPr>
              <a:t>Πράσινη Φορολογία (2/4) </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5" name="01/…">
            <a:extLst>
              <a:ext uri="{FF2B5EF4-FFF2-40B4-BE49-F238E27FC236}">
                <a16:creationId xmlns:a16="http://schemas.microsoft.com/office/drawing/2014/main" id="{61C28CEC-B4CA-D102-CE82-10F2036405A1}"/>
              </a:ext>
            </a:extLst>
          </p:cNvPr>
          <p:cNvSpPr txBox="1"/>
          <p:nvPr/>
        </p:nvSpPr>
        <p:spPr>
          <a:xfrm>
            <a:off x="926267" y="2425547"/>
            <a:ext cx="21613523" cy="9351238"/>
          </a:xfrm>
          <a:prstGeom prst="rect">
            <a:avLst/>
          </a:prstGeom>
          <a:ln w="12700">
            <a:miter lim="400000"/>
          </a:ln>
        </p:spPr>
        <p:txBody>
          <a:bodyPr wrap="square" lIns="50780" tIns="50780" rIns="50780" bIns="50780">
            <a:spAutoFit/>
          </a:bodyPr>
          <a:lstStyle/>
          <a:p>
            <a:pPr marL="45720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000" u="sng" dirty="0">
                <a:solidFill>
                  <a:srgbClr val="002A7E"/>
                </a:solidFill>
                <a:latin typeface="Arial" panose="020B0604020202020204" pitchFamily="34" charset="0"/>
                <a:cs typeface="Arial" panose="020B0604020202020204" pitchFamily="34" charset="0"/>
                <a:sym typeface="Arial" panose="020B0604020202020204"/>
              </a:rPr>
              <a:t>Δεσμεύσεις Κύπρου:</a:t>
            </a:r>
          </a:p>
          <a:p>
            <a:pPr marL="45720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800" dirty="0">
              <a:solidFill>
                <a:srgbClr val="002A7E"/>
              </a:solidFill>
              <a:latin typeface="Arial" panose="020B0604020202020204" pitchFamily="34" charset="0"/>
              <a:cs typeface="Arial" panose="020B0604020202020204" pitchFamily="34" charset="0"/>
              <a:sym typeface="Arial" panose="020B0604020202020204"/>
            </a:endParaRPr>
          </a:p>
          <a:p>
            <a:pPr marL="971550" indent="-514350" algn="just" defTabSz="821055">
              <a:spcBef>
                <a:spcPts val="1200"/>
              </a:spcBef>
              <a:spcAft>
                <a:spcPts val="600"/>
              </a:spcAft>
              <a:buClr>
                <a:srgbClr val="C00000"/>
              </a:buClr>
              <a:buFont typeface="+mj-lt"/>
              <a:buAutoNum type="alphaU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3800" dirty="0">
                <a:solidFill>
                  <a:srgbClr val="002A7E"/>
                </a:solidFill>
                <a:latin typeface="Arial" panose="020B0604020202020204" pitchFamily="34" charset="0"/>
                <a:cs typeface="Arial" panose="020B0604020202020204" pitchFamily="34" charset="0"/>
                <a:sym typeface="Arial" panose="020B0604020202020204"/>
              </a:rPr>
              <a:t> </a:t>
            </a:r>
            <a:r>
              <a:rPr lang="el-GR" sz="3800" u="sng" dirty="0">
                <a:solidFill>
                  <a:srgbClr val="002A7E"/>
                </a:solidFill>
                <a:latin typeface="Arial" panose="020B0604020202020204" pitchFamily="34" charset="0"/>
                <a:cs typeface="Arial" panose="020B0604020202020204" pitchFamily="34" charset="0"/>
                <a:sym typeface="Arial" panose="020B0604020202020204"/>
              </a:rPr>
              <a:t>Ευρωπαϊκή Πράσινη Συμφωνία (European </a:t>
            </a:r>
            <a:r>
              <a:rPr lang="el-GR" sz="3800" u="sng" dirty="0" err="1">
                <a:solidFill>
                  <a:srgbClr val="002A7E"/>
                </a:solidFill>
                <a:latin typeface="Arial" panose="020B0604020202020204" pitchFamily="34" charset="0"/>
                <a:cs typeface="Arial" panose="020B0604020202020204" pitchFamily="34" charset="0"/>
                <a:sym typeface="Arial" panose="020B0604020202020204"/>
              </a:rPr>
              <a:t>Green</a:t>
            </a:r>
            <a:r>
              <a:rPr lang="el-GR" sz="3800" u="sng" dirty="0">
                <a:solidFill>
                  <a:srgbClr val="002A7E"/>
                </a:solidFill>
                <a:latin typeface="Arial" panose="020B0604020202020204" pitchFamily="34" charset="0"/>
                <a:cs typeface="Arial" panose="020B0604020202020204" pitchFamily="34" charset="0"/>
                <a:sym typeface="Arial" panose="020B0604020202020204"/>
              </a:rPr>
              <a:t> </a:t>
            </a:r>
            <a:r>
              <a:rPr lang="el-GR" sz="3800" u="sng" dirty="0" err="1">
                <a:solidFill>
                  <a:srgbClr val="002A7E"/>
                </a:solidFill>
                <a:latin typeface="Arial" panose="020B0604020202020204" pitchFamily="34" charset="0"/>
                <a:cs typeface="Arial" panose="020B0604020202020204" pitchFamily="34" charset="0"/>
                <a:sym typeface="Arial" panose="020B0604020202020204"/>
              </a:rPr>
              <a:t>Deal</a:t>
            </a:r>
            <a:r>
              <a:rPr lang="el-GR" sz="3800" u="sng" dirty="0">
                <a:solidFill>
                  <a:srgbClr val="002A7E"/>
                </a:solidFill>
                <a:latin typeface="Arial" panose="020B0604020202020204" pitchFamily="34" charset="0"/>
                <a:cs typeface="Arial" panose="020B0604020202020204" pitchFamily="34" charset="0"/>
                <a:sym typeface="Arial" panose="020B0604020202020204"/>
              </a:rPr>
              <a:t> –2019): </a:t>
            </a:r>
          </a:p>
          <a:p>
            <a:pPr marL="45720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	Δέσμευση των  χωρών της ΕΕ να επιτύχουν κλιματική ουδετερότητα έως το 2050, 	υλοποιώντας τις δεσμεύσεις που αναλήφθηκαν στο πλαίσιο της συμφωνίας του Παρισιού.  </a:t>
            </a:r>
          </a:p>
          <a:p>
            <a:pPr marL="45720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	Τα κράτη μέλη δεσμευτήκαν να αναθεωρήσουν τον ενδιάμεσο στόχο και να μειώσουν τις 	καθαρές εκπομπές αερίων 	του θερμοκηπίου </a:t>
            </a:r>
            <a:r>
              <a:rPr lang="el-GR" sz="3800" b="0" i="1" dirty="0">
                <a:solidFill>
                  <a:srgbClr val="002A7E"/>
                </a:solidFill>
                <a:latin typeface="Arial" panose="020B0604020202020204" pitchFamily="34" charset="0"/>
                <a:cs typeface="Arial" panose="020B0604020202020204" pitchFamily="34" charset="0"/>
                <a:sym typeface="Arial" panose="020B0604020202020204"/>
              </a:rPr>
              <a:t>κατά τουλάχιστον 55% έως το 2030</a:t>
            </a:r>
            <a:r>
              <a:rPr lang="el-GR" sz="3800" b="0" dirty="0">
                <a:solidFill>
                  <a:srgbClr val="002A7E"/>
                </a:solidFill>
                <a:latin typeface="Arial" panose="020B0604020202020204" pitchFamily="34" charset="0"/>
                <a:cs typeface="Arial" panose="020B0604020202020204" pitchFamily="34" charset="0"/>
                <a:sym typeface="Arial" panose="020B0604020202020204"/>
              </a:rPr>
              <a:t>, σε 	σύγκριση με τα επίπεδα του 1990</a:t>
            </a:r>
          </a:p>
          <a:p>
            <a:pPr marL="45720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800" b="0" dirty="0">
              <a:solidFill>
                <a:srgbClr val="002A7E"/>
              </a:solidFill>
              <a:latin typeface="Arial" panose="020B0604020202020204" pitchFamily="34" charset="0"/>
              <a:cs typeface="Arial" panose="020B0604020202020204" pitchFamily="34" charset="0"/>
              <a:sym typeface="Arial" panose="020B0604020202020204"/>
            </a:endParaRPr>
          </a:p>
          <a:p>
            <a:pPr marL="45720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800" dirty="0">
                <a:solidFill>
                  <a:srgbClr val="C00000"/>
                </a:solidFill>
                <a:latin typeface="Arial" panose="020B0604020202020204" pitchFamily="34" charset="0"/>
                <a:cs typeface="Arial" panose="020B0604020202020204" pitchFamily="34" charset="0"/>
                <a:sym typeface="Arial" panose="020B0604020202020204"/>
              </a:rPr>
              <a:t>Β. </a:t>
            </a:r>
            <a:r>
              <a:rPr lang="el-GR" sz="3800" u="sng" dirty="0">
                <a:solidFill>
                  <a:srgbClr val="002A7E"/>
                </a:solidFill>
                <a:latin typeface="Arial" panose="020B0604020202020204" pitchFamily="34" charset="0"/>
                <a:cs typeface="Arial" panose="020B0604020202020204" pitchFamily="34" charset="0"/>
                <a:sym typeface="Arial" panose="020B0604020202020204"/>
              </a:rPr>
              <a:t>Ευρωπαϊκός Κλιματικός Νόμος  (European </a:t>
            </a:r>
            <a:r>
              <a:rPr lang="el-GR" sz="3800" u="sng" dirty="0" err="1">
                <a:solidFill>
                  <a:srgbClr val="002A7E"/>
                </a:solidFill>
                <a:latin typeface="Arial" panose="020B0604020202020204" pitchFamily="34" charset="0"/>
                <a:cs typeface="Arial" panose="020B0604020202020204" pitchFamily="34" charset="0"/>
                <a:sym typeface="Arial" panose="020B0604020202020204"/>
              </a:rPr>
              <a:t>Climate</a:t>
            </a:r>
            <a:r>
              <a:rPr lang="el-GR" sz="3800" u="sng" dirty="0">
                <a:solidFill>
                  <a:srgbClr val="002A7E"/>
                </a:solidFill>
                <a:latin typeface="Arial" panose="020B0604020202020204" pitchFamily="34" charset="0"/>
                <a:cs typeface="Arial" panose="020B0604020202020204" pitchFamily="34" charset="0"/>
                <a:sym typeface="Arial" panose="020B0604020202020204"/>
              </a:rPr>
              <a:t> Law – 2021):  </a:t>
            </a:r>
          </a:p>
          <a:p>
            <a:pPr marL="45720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	Κανονισμός που 	μετατρέπει σε νομική υποχρέωση την πολιτική φιλοδοξία της επίτευξης 	κλιματικής ουδετερότητας έως το 2050 και μείωση των καθαρών εκπομπών αερίων  </a:t>
            </a:r>
            <a:br>
              <a:rPr lang="el-GR" sz="3800" b="0" dirty="0">
                <a:solidFill>
                  <a:srgbClr val="002A7E"/>
                </a:solidFill>
                <a:latin typeface="Arial" panose="020B0604020202020204" pitchFamily="34" charset="0"/>
                <a:cs typeface="Arial" panose="020B0604020202020204" pitchFamily="34" charset="0"/>
                <a:sym typeface="Arial" panose="020B0604020202020204"/>
              </a:rPr>
            </a:br>
            <a:r>
              <a:rPr lang="el-GR" sz="3800" b="0" dirty="0">
                <a:solidFill>
                  <a:srgbClr val="002A7E"/>
                </a:solidFill>
                <a:latin typeface="Arial" panose="020B0604020202020204" pitchFamily="34" charset="0"/>
                <a:cs typeface="Arial" panose="020B0604020202020204" pitchFamily="34" charset="0"/>
                <a:sym typeface="Arial" panose="020B0604020202020204"/>
              </a:rPr>
              <a:t>	του θερμοκηπίου </a:t>
            </a:r>
            <a:r>
              <a:rPr lang="el-GR" sz="3800" b="0" i="1" dirty="0">
                <a:solidFill>
                  <a:srgbClr val="002A7E"/>
                </a:solidFill>
                <a:latin typeface="Arial" panose="020B0604020202020204" pitchFamily="34" charset="0"/>
                <a:cs typeface="Arial" panose="020B0604020202020204" pitchFamily="34" charset="0"/>
                <a:sym typeface="Arial" panose="020B0604020202020204"/>
              </a:rPr>
              <a:t>κατά τουλάχιστον 55% έως το 2030 </a:t>
            </a:r>
            <a:r>
              <a:rPr lang="el-GR" sz="3800" b="0" dirty="0">
                <a:solidFill>
                  <a:srgbClr val="002A7E"/>
                </a:solidFill>
                <a:latin typeface="Arial" panose="020B0604020202020204" pitchFamily="34" charset="0"/>
                <a:cs typeface="Arial" panose="020B0604020202020204" pitchFamily="34" charset="0"/>
                <a:sym typeface="Arial" panose="020B0604020202020204"/>
              </a:rPr>
              <a:t>για την 	ΕΕ και τα κράτη μέλη</a:t>
            </a:r>
          </a:p>
        </p:txBody>
      </p:sp>
      <p:sp>
        <p:nvSpPr>
          <p:cNvPr id="2" name="AutoShape 2" descr="Χρηματοοικονομικός επίτροπος: Περιπτώσεις κατάχρησης εξουσίας από τράπεζες  (VID) | AlphaNews.Live">
            <a:extLst>
              <a:ext uri="{FF2B5EF4-FFF2-40B4-BE49-F238E27FC236}">
                <a16:creationId xmlns:a16="http://schemas.microsoft.com/office/drawing/2014/main" id="{AEA0295F-8DB4-123E-D965-DA6AD105CC2C}"/>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Slide Number Placeholder 3">
            <a:extLst>
              <a:ext uri="{FF2B5EF4-FFF2-40B4-BE49-F238E27FC236}">
                <a16:creationId xmlns:a16="http://schemas.microsoft.com/office/drawing/2014/main" id="{EC436F17-17D6-B74C-D31D-1736C95B0497}"/>
              </a:ext>
            </a:extLst>
          </p:cNvPr>
          <p:cNvSpPr>
            <a:spLocks noGrp="1"/>
          </p:cNvSpPr>
          <p:nvPr>
            <p:ph type="sldNum" sz="quarter" idx="12"/>
          </p:nvPr>
        </p:nvSpPr>
        <p:spPr/>
        <p:txBody>
          <a:bodyPr/>
          <a:lstStyle/>
          <a:p>
            <a:fld id="{2E8DE51F-38A4-4EEC-85CE-1C9509C2B507}" type="slidenum">
              <a:rPr lang="el-GR" smtClean="0"/>
              <a:t>25</a:t>
            </a:fld>
            <a:endParaRPr lang="el-GR" dirty="0"/>
          </a:p>
        </p:txBody>
      </p:sp>
    </p:spTree>
    <p:extLst>
      <p:ext uri="{BB962C8B-B14F-4D97-AF65-F5344CB8AC3E}">
        <p14:creationId xmlns:p14="http://schemas.microsoft.com/office/powerpoint/2010/main" val="41999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14" name="Shape">
            <a:extLst>
              <a:ext uri="{FF2B5EF4-FFF2-40B4-BE49-F238E27FC236}">
                <a16:creationId xmlns:a16="http://schemas.microsoft.com/office/drawing/2014/main" id="{C9158948-A6C3-40FA-439A-EB9176280273}"/>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3" name="TextBox 2">
            <a:extLst>
              <a:ext uri="{FF2B5EF4-FFF2-40B4-BE49-F238E27FC236}">
                <a16:creationId xmlns:a16="http://schemas.microsoft.com/office/drawing/2014/main" id="{6F291AC9-3036-49F1-9A2F-9271A1E118E1}"/>
              </a:ext>
            </a:extLst>
          </p:cNvPr>
          <p:cNvSpPr txBox="1"/>
          <p:nvPr/>
        </p:nvSpPr>
        <p:spPr>
          <a:xfrm>
            <a:off x="295050" y="-997922"/>
            <a:ext cx="14613645" cy="40421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7. Φορολογική Μεταρρύθμιση</a:t>
            </a:r>
            <a:r>
              <a:rPr lang="en-GB" sz="4400" dirty="0">
                <a:solidFill>
                  <a:srgbClr val="002A7E"/>
                </a:solidFill>
                <a:latin typeface="Arial" panose="020B0604020202020204" pitchFamily="34" charset="0"/>
                <a:cs typeface="Arial" panose="020B0604020202020204" pitchFamily="34" charset="0"/>
                <a:sym typeface="Arial" panose="020B0604020202020204"/>
              </a:rPr>
              <a:t> - </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a:t>
            </a:r>
            <a:r>
              <a:rPr lang="en-GB" sz="4400" dirty="0">
                <a:solidFill>
                  <a:srgbClr val="002A7E"/>
                </a:solidFill>
                <a:latin typeface="Arial" panose="020B0604020202020204" pitchFamily="34" charset="0"/>
                <a:cs typeface="Arial" panose="020B0604020202020204" pitchFamily="34" charset="0"/>
                <a:sym typeface="Arial" panose="020B0604020202020204"/>
              </a:rPr>
              <a:t>   </a:t>
            </a:r>
            <a:r>
              <a:rPr lang="el-GR" sz="4400" dirty="0">
                <a:solidFill>
                  <a:srgbClr val="002A7E"/>
                </a:solidFill>
                <a:latin typeface="Arial" panose="020B0604020202020204" pitchFamily="34" charset="0"/>
                <a:cs typeface="Arial" panose="020B0604020202020204" pitchFamily="34" charset="0"/>
                <a:sym typeface="Arial" panose="020B0604020202020204"/>
              </a:rPr>
              <a:t>Πράσινη Φορολογία (3/4) </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5" name="01/…">
            <a:extLst>
              <a:ext uri="{FF2B5EF4-FFF2-40B4-BE49-F238E27FC236}">
                <a16:creationId xmlns:a16="http://schemas.microsoft.com/office/drawing/2014/main" id="{61C28CEC-B4CA-D102-CE82-10F2036405A1}"/>
              </a:ext>
            </a:extLst>
          </p:cNvPr>
          <p:cNvSpPr txBox="1"/>
          <p:nvPr/>
        </p:nvSpPr>
        <p:spPr>
          <a:xfrm>
            <a:off x="302665" y="1917036"/>
            <a:ext cx="23595014" cy="9105016"/>
          </a:xfrm>
          <a:prstGeom prst="rect">
            <a:avLst/>
          </a:prstGeom>
          <a:ln w="12700">
            <a:miter lim="400000"/>
          </a:ln>
        </p:spPr>
        <p:txBody>
          <a:bodyPr wrap="square" lIns="50780" tIns="50780" rIns="50780" bIns="50780">
            <a:spAutoFit/>
          </a:bodyPr>
          <a:lstStyle/>
          <a:p>
            <a:pPr marL="457200"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000" b="0" dirty="0">
              <a:solidFill>
                <a:srgbClr val="002A7E"/>
              </a:solidFill>
              <a:latin typeface="Arial" panose="020B0604020202020204" pitchFamily="34" charset="0"/>
              <a:cs typeface="Arial" panose="020B0604020202020204" pitchFamily="34" charset="0"/>
              <a:sym typeface="Arial" panose="020B0604020202020204"/>
            </a:endParaRPr>
          </a:p>
          <a:p>
            <a:pPr marL="457200" marR="0" lvl="0" algn="just" defTabSz="821055" rtl="0" eaLnBrk="1" fontAlgn="auto" latinLnBrk="0" hangingPunct="0">
              <a:lnSpc>
                <a:spcPct val="100000"/>
              </a:lnSpc>
              <a:spcBef>
                <a:spcPts val="1200"/>
              </a:spcBef>
              <a:spcAft>
                <a:spcPts val="600"/>
              </a:spcAft>
              <a:buClr>
                <a:srgbClr val="C00000"/>
              </a:buClr>
              <a:buSzTx/>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4000" u="sng" dirty="0">
                <a:solidFill>
                  <a:srgbClr val="002A7E"/>
                </a:solidFill>
                <a:latin typeface="Arial" panose="020B0604020202020204" pitchFamily="34" charset="0"/>
                <a:cs typeface="Arial" panose="020B0604020202020204" pitchFamily="34" charset="0"/>
                <a:sym typeface="Arial" panose="020B0604020202020204"/>
              </a:rPr>
              <a:t>Στόχος σε εθνικό επίπεδο</a:t>
            </a:r>
            <a:r>
              <a:rPr lang="el-GR" sz="4000" b="0" dirty="0">
                <a:solidFill>
                  <a:srgbClr val="002A7E"/>
                </a:solidFill>
                <a:latin typeface="Arial" panose="020B0604020202020204" pitchFamily="34" charset="0"/>
                <a:cs typeface="Arial" panose="020B0604020202020204" pitchFamily="34" charset="0"/>
                <a:sym typeface="Arial" panose="020B0604020202020204"/>
              </a:rPr>
              <a:t>: </a:t>
            </a:r>
            <a:r>
              <a:rPr lang="el-GR" sz="4000" dirty="0">
                <a:solidFill>
                  <a:srgbClr val="002A7E"/>
                </a:solidFill>
                <a:latin typeface="Arial" panose="020B0604020202020204" pitchFamily="34" charset="0"/>
                <a:cs typeface="Arial" panose="020B0604020202020204" pitchFamily="34" charset="0"/>
                <a:sym typeface="Arial" panose="020B0604020202020204"/>
              </a:rPr>
              <a:t>η μείωση των εκπομπών κατά 32% μέχρι το 2030 </a:t>
            </a:r>
            <a:r>
              <a:rPr lang="el-GR" sz="4000" b="0" dirty="0">
                <a:solidFill>
                  <a:srgbClr val="002A7E"/>
                </a:solidFill>
                <a:latin typeface="Arial" panose="020B0604020202020204" pitchFamily="34" charset="0"/>
                <a:cs typeface="Arial" panose="020B0604020202020204" pitchFamily="34" charset="0"/>
                <a:sym typeface="Arial" panose="020B0604020202020204"/>
              </a:rPr>
              <a:t>- φιλόδοξος στόχος που για την πραγματοποίηση του θα πρέπει να υιοθετηθεί σειρά μέτρων, συμπεριλαμβανομένης της πράσινης φορολογίας</a:t>
            </a:r>
          </a:p>
          <a:p>
            <a:pPr marL="914400" marR="0" lvl="0" indent="-457200" algn="just" defTabSz="821055" rtl="0" eaLnBrk="1" fontAlgn="auto" latinLnBrk="0" hangingPunct="0">
              <a:lnSpc>
                <a:spcPct val="100000"/>
              </a:lnSpc>
              <a:spcBef>
                <a:spcPts val="1200"/>
              </a:spcBef>
              <a:spcAft>
                <a:spcPts val="600"/>
              </a:spcAft>
              <a:buClr>
                <a:srgbClr val="C00000"/>
              </a:buClr>
              <a:buSzTx/>
              <a:buFont typeface="Wingdings" panose="05000000000000000000" pitchFamily="2" charset="2"/>
              <a:buChar char="§"/>
              <a:tabLst/>
              <a:defRPr sz="4000">
                <a:solidFill>
                  <a:srgbClr val="3B8396"/>
                </a:solidFill>
                <a:latin typeface="Arial" panose="020B0604020202020204"/>
                <a:ea typeface="Arial" panose="020B0604020202020204"/>
                <a:cs typeface="Arial" panose="020B0604020202020204"/>
                <a:sym typeface="Arial" panose="020B0604020202020204"/>
              </a:defRPr>
            </a:pPr>
            <a:endParaRPr lang="el-GR" sz="4000" b="0" dirty="0">
              <a:solidFill>
                <a:srgbClr val="002A7E"/>
              </a:solidFill>
              <a:latin typeface="Arial" panose="020B0604020202020204" pitchFamily="34" charset="0"/>
              <a:cs typeface="Arial" panose="020B0604020202020204" pitchFamily="34" charset="0"/>
              <a:sym typeface="Arial" panose="020B0604020202020204"/>
            </a:endParaRPr>
          </a:p>
          <a:p>
            <a:pPr marL="914400" marR="0" lvl="0" indent="-457200" algn="just" defTabSz="821055" rtl="0" eaLnBrk="1" fontAlgn="auto" latinLnBrk="0" hangingPunct="0">
              <a:lnSpc>
                <a:spcPct val="100000"/>
              </a:lnSpc>
              <a:spcBef>
                <a:spcPts val="1200"/>
              </a:spcBef>
              <a:spcAft>
                <a:spcPts val="600"/>
              </a:spcAft>
              <a:buClr>
                <a:srgbClr val="C00000"/>
              </a:buClr>
              <a:buSzTx/>
              <a:buFont typeface="Wingdings" panose="05000000000000000000" pitchFamily="2" charset="2"/>
              <a:buChar char="§"/>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Η Κύπρος αντιμετωπίζει σοβαρές περιβαλλοντικές προκλήσεις ως προς την παραγωγή ψηλών εκπομπών στις μεταφορές, μεγάλου όγκου οικιακών απορριμμάτων (μη εφαρμογή κυκλικής οικονομίας) και σπανιότητα νερού</a:t>
            </a:r>
          </a:p>
          <a:p>
            <a:pPr marL="457200" marR="0" lvl="0" algn="just" defTabSz="821055" rtl="0" eaLnBrk="1" fontAlgn="auto" latinLnBrk="0" hangingPunct="0">
              <a:lnSpc>
                <a:spcPct val="100000"/>
              </a:lnSpc>
              <a:spcBef>
                <a:spcPts val="1200"/>
              </a:spcBef>
              <a:spcAft>
                <a:spcPts val="600"/>
              </a:spcAft>
              <a:buClr>
                <a:srgbClr val="C00000"/>
              </a:buClr>
              <a:buSzTx/>
              <a:tabLst/>
              <a:defRPr sz="4000">
                <a:solidFill>
                  <a:srgbClr val="3B8396"/>
                </a:solidFill>
                <a:latin typeface="Arial" panose="020B0604020202020204"/>
                <a:ea typeface="Arial" panose="020B0604020202020204"/>
                <a:cs typeface="Arial" panose="020B0604020202020204"/>
                <a:sym typeface="Arial" panose="020B0604020202020204"/>
              </a:defRPr>
            </a:pPr>
            <a:endParaRPr lang="el-GR" sz="4000" b="0" dirty="0">
              <a:solidFill>
                <a:srgbClr val="002A7E"/>
              </a:solidFill>
              <a:latin typeface="Arial" panose="020B0604020202020204" pitchFamily="34" charset="0"/>
              <a:cs typeface="Arial" panose="020B0604020202020204" pitchFamily="34" charset="0"/>
              <a:sym typeface="Arial" panose="020B0604020202020204"/>
            </a:endParaRPr>
          </a:p>
          <a:p>
            <a:pPr marL="914400" indent="-457200" algn="just" defTabSz="821055">
              <a:spcBef>
                <a:spcPts val="12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Τέλη σε καύσιμα κίνησης, νερό, λύματα, διανυκτερεύσεις </a:t>
            </a:r>
          </a:p>
          <a:p>
            <a:pPr marL="914400" indent="-457200" algn="just" defTabSz="821055">
              <a:spcBef>
                <a:spcPts val="12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4000" b="0" dirty="0">
              <a:solidFill>
                <a:srgbClr val="002A7E"/>
              </a:solidFill>
              <a:latin typeface="Arial" panose="020B0604020202020204" pitchFamily="34" charset="0"/>
              <a:cs typeface="Arial" panose="020B0604020202020204" pitchFamily="34" charset="0"/>
              <a:sym typeface="Arial" panose="020B0604020202020204"/>
            </a:endParaRPr>
          </a:p>
          <a:p>
            <a:pPr marL="914400" indent="-457200" algn="just" defTabSz="821055">
              <a:spcBef>
                <a:spcPts val="12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Αντισταθμιστικά μέτρα με την εφαρμογή της πράσινης φορολογικής μεταρρύθμισης</a:t>
            </a:r>
          </a:p>
        </p:txBody>
      </p:sp>
      <p:sp>
        <p:nvSpPr>
          <p:cNvPr id="2" name="AutoShape 2" descr="Χρηματοοικονομικός επίτροπος: Περιπτώσεις κατάχρησης εξουσίας από τράπεζες  (VID) | AlphaNews.Live">
            <a:extLst>
              <a:ext uri="{FF2B5EF4-FFF2-40B4-BE49-F238E27FC236}">
                <a16:creationId xmlns:a16="http://schemas.microsoft.com/office/drawing/2014/main" id="{AEA0295F-8DB4-123E-D965-DA6AD105CC2C}"/>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Slide Number Placeholder 3">
            <a:extLst>
              <a:ext uri="{FF2B5EF4-FFF2-40B4-BE49-F238E27FC236}">
                <a16:creationId xmlns:a16="http://schemas.microsoft.com/office/drawing/2014/main" id="{9E8EC150-05E3-7C64-56A4-167273B8D523}"/>
              </a:ext>
            </a:extLst>
          </p:cNvPr>
          <p:cNvSpPr>
            <a:spLocks noGrp="1"/>
          </p:cNvSpPr>
          <p:nvPr>
            <p:ph type="sldNum" sz="quarter" idx="12"/>
          </p:nvPr>
        </p:nvSpPr>
        <p:spPr/>
        <p:txBody>
          <a:bodyPr/>
          <a:lstStyle/>
          <a:p>
            <a:fld id="{2E8DE51F-38A4-4EEC-85CE-1C9509C2B507}" type="slidenum">
              <a:rPr lang="el-GR" smtClean="0"/>
              <a:t>26</a:t>
            </a:fld>
            <a:endParaRPr lang="el-GR" dirty="0"/>
          </a:p>
        </p:txBody>
      </p:sp>
    </p:spTree>
    <p:extLst>
      <p:ext uri="{BB962C8B-B14F-4D97-AF65-F5344CB8AC3E}">
        <p14:creationId xmlns:p14="http://schemas.microsoft.com/office/powerpoint/2010/main" val="155114348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14" name="Shape">
            <a:extLst>
              <a:ext uri="{FF2B5EF4-FFF2-40B4-BE49-F238E27FC236}">
                <a16:creationId xmlns:a16="http://schemas.microsoft.com/office/drawing/2014/main" id="{C9158948-A6C3-40FA-439A-EB9176280273}"/>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3" name="TextBox 2">
            <a:extLst>
              <a:ext uri="{FF2B5EF4-FFF2-40B4-BE49-F238E27FC236}">
                <a16:creationId xmlns:a16="http://schemas.microsoft.com/office/drawing/2014/main" id="{6F291AC9-3036-49F1-9A2F-9271A1E118E1}"/>
              </a:ext>
            </a:extLst>
          </p:cNvPr>
          <p:cNvSpPr txBox="1"/>
          <p:nvPr/>
        </p:nvSpPr>
        <p:spPr>
          <a:xfrm>
            <a:off x="382940" y="-1004013"/>
            <a:ext cx="14613645" cy="40421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7. Φορολογική Μεταρρύθμιση</a:t>
            </a:r>
            <a:r>
              <a:rPr lang="en-GB" sz="4400" dirty="0">
                <a:solidFill>
                  <a:srgbClr val="002A7E"/>
                </a:solidFill>
                <a:latin typeface="Arial" panose="020B0604020202020204" pitchFamily="34" charset="0"/>
                <a:cs typeface="Arial" panose="020B0604020202020204" pitchFamily="34" charset="0"/>
                <a:sym typeface="Arial" panose="020B0604020202020204"/>
              </a:rPr>
              <a:t> - </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a:t>
            </a:r>
            <a:r>
              <a:rPr lang="en-GB" sz="4400" dirty="0">
                <a:solidFill>
                  <a:srgbClr val="002A7E"/>
                </a:solidFill>
                <a:latin typeface="Arial" panose="020B0604020202020204" pitchFamily="34" charset="0"/>
                <a:cs typeface="Arial" panose="020B0604020202020204" pitchFamily="34" charset="0"/>
                <a:sym typeface="Arial" panose="020B0604020202020204"/>
              </a:rPr>
              <a:t>   </a:t>
            </a:r>
            <a:r>
              <a:rPr lang="el-GR" sz="4400" dirty="0">
                <a:solidFill>
                  <a:srgbClr val="002A7E"/>
                </a:solidFill>
                <a:latin typeface="Arial" panose="020B0604020202020204" pitchFamily="34" charset="0"/>
                <a:cs typeface="Arial" panose="020B0604020202020204" pitchFamily="34" charset="0"/>
                <a:sym typeface="Arial" panose="020B0604020202020204"/>
              </a:rPr>
              <a:t>Πράσινη Μετάβαση (4/4) </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5" name="01/…">
            <a:extLst>
              <a:ext uri="{FF2B5EF4-FFF2-40B4-BE49-F238E27FC236}">
                <a16:creationId xmlns:a16="http://schemas.microsoft.com/office/drawing/2014/main" id="{61C28CEC-B4CA-D102-CE82-10F2036405A1}"/>
              </a:ext>
            </a:extLst>
          </p:cNvPr>
          <p:cNvSpPr txBox="1"/>
          <p:nvPr/>
        </p:nvSpPr>
        <p:spPr>
          <a:xfrm>
            <a:off x="-107485" y="2191716"/>
            <a:ext cx="23305415" cy="625772"/>
          </a:xfrm>
          <a:prstGeom prst="rect">
            <a:avLst/>
          </a:prstGeom>
          <a:ln w="12700">
            <a:miter lim="400000"/>
          </a:ln>
        </p:spPr>
        <p:txBody>
          <a:bodyPr wrap="square" lIns="50780" tIns="50780" rIns="50780" bIns="50780">
            <a:spAutoFit/>
          </a:bodyPr>
          <a:lstStyle/>
          <a:p>
            <a:pPr marL="914400" indent="-457200" algn="just" defTabSz="821055">
              <a:spcBef>
                <a:spcPts val="1200"/>
              </a:spcBef>
              <a:spcAft>
                <a:spcPts val="6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n-US"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2" name="AutoShape 2" descr="Χρηματοοικονομικός επίτροπος: Περιπτώσεις κατάχρησης εξουσίας από τράπεζες  (VID) | AlphaNews.Live">
            <a:extLst>
              <a:ext uri="{FF2B5EF4-FFF2-40B4-BE49-F238E27FC236}">
                <a16:creationId xmlns:a16="http://schemas.microsoft.com/office/drawing/2014/main" id="{AEA0295F-8DB4-123E-D965-DA6AD105CC2C}"/>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a:extLst>
              <a:ext uri="{FF2B5EF4-FFF2-40B4-BE49-F238E27FC236}">
                <a16:creationId xmlns:a16="http://schemas.microsoft.com/office/drawing/2014/main" id="{12AF6252-051A-C35A-B64A-D1677A4C78EE}"/>
              </a:ext>
            </a:extLst>
          </p:cNvPr>
          <p:cNvSpPr txBox="1"/>
          <p:nvPr/>
        </p:nvSpPr>
        <p:spPr>
          <a:xfrm>
            <a:off x="824753" y="2803886"/>
            <a:ext cx="19471342" cy="8633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just" defTabSz="821055" rtl="0" eaLnBrk="1" fontAlgn="auto" latinLnBrk="0" hangingPunct="0">
              <a:spcBef>
                <a:spcPts val="1200"/>
              </a:spcBef>
              <a:spcAft>
                <a:spcPts val="1200"/>
              </a:spcAft>
              <a:buClr>
                <a:srgbClr val="C00000"/>
              </a:buClr>
              <a:buSzTx/>
              <a:tabLst/>
              <a:defRPr sz="4000">
                <a:solidFill>
                  <a:srgbClr val="3B8396"/>
                </a:solidFill>
                <a:latin typeface="Arial" panose="020B0604020202020204"/>
                <a:ea typeface="Arial" panose="020B0604020202020204"/>
                <a:cs typeface="Arial" panose="020B0604020202020204"/>
                <a:sym typeface="Arial" panose="020B0604020202020204"/>
              </a:defRPr>
            </a:pPr>
            <a:r>
              <a:rPr kumimoji="0" lang="el-GR" sz="4000" b="1" i="0" u="sng" strike="noStrike" kern="0" cap="none" spc="0" normalizeH="0" baseline="0" noProof="0" dirty="0">
                <a:ln>
                  <a:noFill/>
                </a:ln>
                <a:solidFill>
                  <a:srgbClr val="002A7E"/>
                </a:solidFill>
                <a:effectLst/>
                <a:uLnTx/>
                <a:uFillTx/>
                <a:latin typeface="Arial" panose="020B0604020202020204" pitchFamily="34" charset="0"/>
                <a:cs typeface="Arial" panose="020B0604020202020204" pitchFamily="34" charset="0"/>
                <a:sym typeface="Arial" panose="020B0604020202020204"/>
              </a:rPr>
              <a:t>Επιτάχυνση της Πράσινης μετάβασης στις επιχειρήσεις</a:t>
            </a:r>
          </a:p>
          <a:p>
            <a:pPr marL="457200" marR="0" lvl="0" indent="-457200" algn="just" defTabSz="821055" rtl="0" eaLnBrk="1" fontAlgn="auto" latinLnBrk="0" hangingPunct="0">
              <a:spcBef>
                <a:spcPts val="1200"/>
              </a:spcBef>
              <a:spcAft>
                <a:spcPts val="1200"/>
              </a:spcAft>
              <a:buClr>
                <a:srgbClr val="C00000"/>
              </a:buClr>
              <a:buSzTx/>
              <a:buFont typeface="Wingdings" panose="05000000000000000000" pitchFamily="2" charset="2"/>
              <a:buChar char="§"/>
              <a:tabLst/>
              <a:defRPr sz="4000">
                <a:solidFill>
                  <a:srgbClr val="3B8396"/>
                </a:solidFill>
                <a:latin typeface="Arial" panose="020B0604020202020204"/>
                <a:ea typeface="Arial" panose="020B0604020202020204"/>
                <a:cs typeface="Arial" panose="020B0604020202020204"/>
                <a:sym typeface="Arial" panose="020B0604020202020204"/>
              </a:defRPr>
            </a:pPr>
            <a:r>
              <a:rPr kumimoji="0" lang="el-GR" sz="4000" b="0" i="0" u="none" strike="noStrike" kern="0" cap="none" spc="0" normalizeH="0" baseline="0" noProof="0" dirty="0">
                <a:ln>
                  <a:noFill/>
                </a:ln>
                <a:solidFill>
                  <a:srgbClr val="002A7E"/>
                </a:solidFill>
                <a:effectLst/>
                <a:uLnTx/>
                <a:uFillTx/>
                <a:latin typeface="Arial" panose="020B0604020202020204" pitchFamily="34" charset="0"/>
                <a:cs typeface="Arial" panose="020B0604020202020204" pitchFamily="34" charset="0"/>
                <a:sym typeface="Arial" panose="020B0604020202020204"/>
              </a:rPr>
              <a:t>Εισαγωγή αυξημένων φορολογικών εκπτώσεων για ενθάρρυνση της ενεργειακής αναβάθμισης των επιχειρήσεων, συμπεριλαμβανομένων και μέτρων που αφορούν τα ηλεκτρικά οχήματα</a:t>
            </a:r>
          </a:p>
          <a:p>
            <a:pPr marL="457200" marR="0" lvl="0" indent="-457200" algn="just" defTabSz="821055" rtl="0" eaLnBrk="1" fontAlgn="auto" latinLnBrk="0" hangingPunct="0">
              <a:spcBef>
                <a:spcPts val="1200"/>
              </a:spcBef>
              <a:spcAft>
                <a:spcPts val="1200"/>
              </a:spcAft>
              <a:buClr>
                <a:srgbClr val="C00000"/>
              </a:buClr>
              <a:buSzTx/>
              <a:buFont typeface="Wingdings" panose="05000000000000000000" pitchFamily="2" charset="2"/>
              <a:buChar char="§"/>
              <a:tabLst/>
              <a:defRPr sz="4000">
                <a:solidFill>
                  <a:srgbClr val="3B8396"/>
                </a:solidFill>
                <a:latin typeface="Arial" panose="020B0604020202020204"/>
                <a:ea typeface="Arial" panose="020B0604020202020204"/>
                <a:cs typeface="Arial" panose="020B0604020202020204"/>
                <a:sym typeface="Arial" panose="020B0604020202020204"/>
              </a:defRPr>
            </a:pPr>
            <a:r>
              <a:rPr kumimoji="0" lang="el-GR" sz="4000" i="0" u="sng" strike="noStrike" kern="0" cap="none" spc="0" normalizeH="0" baseline="0" noProof="0" dirty="0">
                <a:ln>
                  <a:noFill/>
                </a:ln>
                <a:solidFill>
                  <a:srgbClr val="002A7E"/>
                </a:solidFill>
                <a:effectLst/>
                <a:uLnTx/>
                <a:uFillTx/>
                <a:latin typeface="Arial" panose="020B0604020202020204" pitchFamily="34" charset="0"/>
                <a:cs typeface="Arial" panose="020B0604020202020204" pitchFamily="34" charset="0"/>
                <a:sym typeface="Arial" panose="020B0604020202020204"/>
              </a:rPr>
              <a:t>Συγκεκριμένα</a:t>
            </a:r>
            <a:r>
              <a:rPr kumimoji="0" lang="el-GR" sz="4000" b="0" i="0" u="sng" strike="noStrike" kern="0" cap="none" spc="0" normalizeH="0" baseline="0" noProof="0" dirty="0">
                <a:ln>
                  <a:noFill/>
                </a:ln>
                <a:solidFill>
                  <a:srgbClr val="002A7E"/>
                </a:solidFill>
                <a:effectLst/>
                <a:uLnTx/>
                <a:uFillTx/>
                <a:latin typeface="Arial" panose="020B0604020202020204" pitchFamily="34" charset="0"/>
                <a:cs typeface="Arial" panose="020B0604020202020204" pitchFamily="34" charset="0"/>
                <a:sym typeface="Arial" panose="020B0604020202020204"/>
              </a:rPr>
              <a:t>, </a:t>
            </a:r>
            <a:r>
              <a:rPr kumimoji="0" lang="el-GR" sz="4000" i="0" u="sng" strike="noStrike" kern="0" cap="none" spc="0" normalizeH="0" baseline="0" noProof="0" dirty="0">
                <a:ln>
                  <a:noFill/>
                </a:ln>
                <a:solidFill>
                  <a:srgbClr val="002A7E"/>
                </a:solidFill>
                <a:effectLst/>
                <a:uLnTx/>
                <a:uFillTx/>
                <a:latin typeface="Arial" panose="020B0604020202020204" pitchFamily="34" charset="0"/>
                <a:cs typeface="Arial" panose="020B0604020202020204" pitchFamily="34" charset="0"/>
                <a:sym typeface="Arial" panose="020B0604020202020204"/>
              </a:rPr>
              <a:t>παραχωρείται</a:t>
            </a:r>
            <a:r>
              <a:rPr kumimoji="0" lang="el-GR" sz="4000" b="0" i="0" strike="noStrike" kern="0" cap="none" spc="0" normalizeH="0" baseline="0" noProof="0" dirty="0">
                <a:ln>
                  <a:noFill/>
                </a:ln>
                <a:solidFill>
                  <a:srgbClr val="002A7E"/>
                </a:solidFill>
                <a:effectLst/>
                <a:uLnTx/>
                <a:uFillTx/>
                <a:latin typeface="Arial" panose="020B0604020202020204" pitchFamily="34" charset="0"/>
                <a:cs typeface="Arial" panose="020B0604020202020204" pitchFamily="34" charset="0"/>
                <a:sym typeface="Arial" panose="020B0604020202020204"/>
              </a:rPr>
              <a:t> </a:t>
            </a:r>
            <a:r>
              <a:rPr kumimoji="0" lang="el-GR" sz="4000" b="0" i="0" u="none" strike="noStrike" kern="0" cap="none" spc="0" normalizeH="0" baseline="0" noProof="0" dirty="0">
                <a:ln>
                  <a:noFill/>
                </a:ln>
                <a:solidFill>
                  <a:srgbClr val="002A7E"/>
                </a:solidFill>
                <a:effectLst/>
                <a:uLnTx/>
                <a:uFillTx/>
                <a:latin typeface="Arial" panose="020B0604020202020204" pitchFamily="34" charset="0"/>
                <a:cs typeface="Arial" panose="020B0604020202020204" pitchFamily="34" charset="0"/>
                <a:sym typeface="Arial" panose="020B0604020202020204"/>
              </a:rPr>
              <a:t>αυξημένη κεφαλαιουχική έκπτωση ύψους:</a:t>
            </a:r>
          </a:p>
          <a:p>
            <a:pPr marL="1252538" marR="0" lvl="0" indent="-795338" algn="just" defTabSz="821055" rtl="0" eaLnBrk="1" fontAlgn="auto" latinLnBrk="0" hangingPunct="0">
              <a:spcBef>
                <a:spcPts val="600"/>
              </a:spcBef>
              <a:spcAft>
                <a:spcPts val="600"/>
              </a:spcAft>
              <a:buClr>
                <a:srgbClr val="C00000"/>
              </a:buClr>
              <a:buSzTx/>
              <a:buFont typeface="Wingdings" panose="05000000000000000000" pitchFamily="2" charset="2"/>
              <a:buChar char="ü"/>
              <a:tabLst/>
              <a:defRPr sz="4000">
                <a:solidFill>
                  <a:srgbClr val="3B8396"/>
                </a:solidFill>
                <a:latin typeface="Arial" panose="020B0604020202020204"/>
                <a:ea typeface="Arial" panose="020B0604020202020204"/>
                <a:cs typeface="Arial" panose="020B0604020202020204"/>
                <a:sym typeface="Arial" panose="020B0604020202020204"/>
              </a:defRPr>
            </a:pPr>
            <a:r>
              <a:rPr kumimoji="0" lang="el-GR" sz="4000" b="0" i="0" u="none" strike="noStrike" kern="0" cap="none" spc="0" normalizeH="0" baseline="0" noProof="0" dirty="0">
                <a:ln>
                  <a:noFill/>
                </a:ln>
                <a:solidFill>
                  <a:srgbClr val="002A7E"/>
                </a:solidFill>
                <a:effectLst/>
                <a:uLnTx/>
                <a:uFillTx/>
                <a:latin typeface="Arial" panose="020B0604020202020204" pitchFamily="34" charset="0"/>
                <a:cs typeface="Arial" panose="020B0604020202020204" pitchFamily="34" charset="0"/>
                <a:sym typeface="Arial" panose="020B0604020202020204"/>
              </a:rPr>
              <a:t>7% για κεφαλαιουχικές δαπάνες που πραγματοποιούνται εντός των φορολογικών ετών </a:t>
            </a:r>
            <a:r>
              <a:rPr lang="el-GR" sz="4000" b="0" dirty="0">
                <a:solidFill>
                  <a:srgbClr val="002A7E"/>
                </a:solidFill>
                <a:latin typeface="Arial" panose="020B0604020202020204" pitchFamily="34" charset="0"/>
                <a:cs typeface="Arial" panose="020B0604020202020204" pitchFamily="34" charset="0"/>
                <a:sym typeface="Arial" panose="020B0604020202020204"/>
              </a:rPr>
              <a:t>2023, </a:t>
            </a:r>
            <a:r>
              <a:rPr kumimoji="0" lang="el-GR" sz="4000" b="0" i="0" u="none" strike="noStrike" kern="0" cap="none" spc="0" normalizeH="0" baseline="0" noProof="0" dirty="0">
                <a:ln>
                  <a:noFill/>
                </a:ln>
                <a:solidFill>
                  <a:srgbClr val="002A7E"/>
                </a:solidFill>
                <a:effectLst/>
                <a:uLnTx/>
                <a:uFillTx/>
                <a:latin typeface="Arial" panose="020B0604020202020204" pitchFamily="34" charset="0"/>
                <a:cs typeface="Arial" panose="020B0604020202020204" pitchFamily="34" charset="0"/>
                <a:sym typeface="Arial" panose="020B0604020202020204"/>
              </a:rPr>
              <a:t>2024, 2025 και 2026 για τη βελτίωση της ενεργειακής απόδοσης των κτιρίων</a:t>
            </a:r>
          </a:p>
          <a:p>
            <a:pPr marL="1252538" marR="0" lvl="0" indent="-795338" algn="just" defTabSz="821055" rtl="0" eaLnBrk="1" fontAlgn="auto" latinLnBrk="0" hangingPunct="0">
              <a:spcBef>
                <a:spcPts val="600"/>
              </a:spcBef>
              <a:spcAft>
                <a:spcPts val="600"/>
              </a:spcAft>
              <a:buClr>
                <a:srgbClr val="C00000"/>
              </a:buClr>
              <a:buSzTx/>
              <a:buFont typeface="Wingdings" panose="05000000000000000000" pitchFamily="2" charset="2"/>
              <a:buChar char="ü"/>
              <a:tabLst/>
              <a:defRPr sz="4000">
                <a:solidFill>
                  <a:srgbClr val="3B8396"/>
                </a:solidFill>
                <a:latin typeface="Arial" panose="020B0604020202020204"/>
                <a:ea typeface="Arial" panose="020B0604020202020204"/>
                <a:cs typeface="Arial" panose="020B0604020202020204"/>
                <a:sym typeface="Arial" panose="020B0604020202020204"/>
              </a:defRPr>
            </a:pPr>
            <a:r>
              <a:rPr kumimoji="0" lang="el-GR" sz="4000" b="0" i="0" u="none" strike="noStrike" kern="0" cap="none" spc="0" normalizeH="0" baseline="0" noProof="0" dirty="0">
                <a:ln>
                  <a:noFill/>
                </a:ln>
                <a:solidFill>
                  <a:srgbClr val="002A7E"/>
                </a:solidFill>
                <a:effectLst/>
                <a:uLnTx/>
                <a:uFillTx/>
                <a:latin typeface="Arial" panose="020B0604020202020204" pitchFamily="34" charset="0"/>
                <a:cs typeface="Arial" panose="020B0604020202020204" pitchFamily="34" charset="0"/>
                <a:sym typeface="Arial" panose="020B0604020202020204"/>
              </a:rPr>
              <a:t>20% για μηχανήματα και εξοπλισμό που συνδέονται με συστήματα ΑΠΕ καθώς και τεχνικά συστήματα βελτίωσης της ενεργειακής απόδοσης</a:t>
            </a:r>
          </a:p>
          <a:p>
            <a:pPr marL="1252538" marR="0" lvl="0" indent="-795338" algn="just" defTabSz="821055" rtl="0" eaLnBrk="1" fontAlgn="auto" latinLnBrk="0" hangingPunct="0">
              <a:spcBef>
                <a:spcPts val="600"/>
              </a:spcBef>
              <a:spcAft>
                <a:spcPts val="600"/>
              </a:spcAft>
              <a:buClr>
                <a:srgbClr val="C00000"/>
              </a:buClr>
              <a:buSzTx/>
              <a:buFont typeface="Wingdings" panose="05000000000000000000" pitchFamily="2" charset="2"/>
              <a:buChar char="ü"/>
              <a:tabLst/>
              <a:defRPr sz="4000">
                <a:solidFill>
                  <a:srgbClr val="3B8396"/>
                </a:solidFill>
                <a:latin typeface="Arial" panose="020B0604020202020204"/>
                <a:ea typeface="Arial" panose="020B0604020202020204"/>
                <a:cs typeface="Arial" panose="020B0604020202020204"/>
                <a:sym typeface="Arial" panose="020B0604020202020204"/>
              </a:defRPr>
            </a:pPr>
            <a:r>
              <a:rPr kumimoji="0" lang="el-GR" sz="4000" b="0" i="0" u="none" strike="noStrike" kern="0" cap="none" spc="0" normalizeH="0" baseline="0" noProof="0" dirty="0">
                <a:ln>
                  <a:noFill/>
                </a:ln>
                <a:solidFill>
                  <a:srgbClr val="002A7E"/>
                </a:solidFill>
                <a:effectLst/>
                <a:uLnTx/>
                <a:uFillTx/>
                <a:latin typeface="Arial" panose="020B0604020202020204" pitchFamily="34" charset="0"/>
                <a:cs typeface="Arial" panose="020B0604020202020204" pitchFamily="34" charset="0"/>
                <a:sym typeface="Arial" panose="020B0604020202020204"/>
              </a:rPr>
              <a:t>33,3% για καινούργια μηχανοκίνητα ηλεκτρικά οχήματα εμπορικού τύπου καθώς και σε ταξί και λεωφορεία</a:t>
            </a:r>
            <a:endParaRPr lang="el-GR" sz="4000" b="0" dirty="0">
              <a:solidFill>
                <a:srgbClr val="002A7E"/>
              </a:solidFill>
              <a:latin typeface="Arial" panose="020B0604020202020204" pitchFamily="34" charset="0"/>
              <a:cs typeface="Arial" panose="020B0604020202020204" pitchFamily="34" charset="0"/>
              <a:sym typeface="Arial" panose="020B0604020202020204"/>
            </a:endParaRPr>
          </a:p>
        </p:txBody>
      </p:sp>
      <p:sp>
        <p:nvSpPr>
          <p:cNvPr id="4" name="Slide Number Placeholder 3">
            <a:extLst>
              <a:ext uri="{FF2B5EF4-FFF2-40B4-BE49-F238E27FC236}">
                <a16:creationId xmlns:a16="http://schemas.microsoft.com/office/drawing/2014/main" id="{758AE7AC-AF8B-8725-FBD8-9238D3E85449}"/>
              </a:ext>
            </a:extLst>
          </p:cNvPr>
          <p:cNvSpPr>
            <a:spLocks noGrp="1"/>
          </p:cNvSpPr>
          <p:nvPr>
            <p:ph type="sldNum" sz="quarter" idx="12"/>
          </p:nvPr>
        </p:nvSpPr>
        <p:spPr/>
        <p:txBody>
          <a:bodyPr/>
          <a:lstStyle/>
          <a:p>
            <a:fld id="{2E8DE51F-38A4-4EEC-85CE-1C9509C2B507}" type="slidenum">
              <a:rPr lang="el-GR" smtClean="0"/>
              <a:t>27</a:t>
            </a:fld>
            <a:endParaRPr lang="el-GR" dirty="0"/>
          </a:p>
        </p:txBody>
      </p:sp>
    </p:spTree>
    <p:extLst>
      <p:ext uri="{BB962C8B-B14F-4D97-AF65-F5344CB8AC3E}">
        <p14:creationId xmlns:p14="http://schemas.microsoft.com/office/powerpoint/2010/main" val="25851549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3"/>
          <a:stretch>
            <a:fillRect/>
          </a:stretch>
        </p:blipFill>
        <p:spPr>
          <a:xfrm>
            <a:off x="8683277"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14" name="Shape">
            <a:extLst>
              <a:ext uri="{FF2B5EF4-FFF2-40B4-BE49-F238E27FC236}">
                <a16:creationId xmlns:a16="http://schemas.microsoft.com/office/drawing/2014/main" id="{C9158948-A6C3-40FA-439A-EB9176280273}"/>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3" name="TextBox 2">
            <a:extLst>
              <a:ext uri="{FF2B5EF4-FFF2-40B4-BE49-F238E27FC236}">
                <a16:creationId xmlns:a16="http://schemas.microsoft.com/office/drawing/2014/main" id="{6F291AC9-3036-49F1-9A2F-9271A1E118E1}"/>
              </a:ext>
            </a:extLst>
          </p:cNvPr>
          <p:cNvSpPr txBox="1"/>
          <p:nvPr/>
        </p:nvSpPr>
        <p:spPr>
          <a:xfrm>
            <a:off x="295050" y="-1022936"/>
            <a:ext cx="14613645" cy="3734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8. Βελτίωση της πρόσβασης των επιχειρήσεων στη χρηματοδότηση (</a:t>
            </a:r>
            <a:r>
              <a:rPr lang="en-GB" sz="4400" dirty="0">
                <a:solidFill>
                  <a:srgbClr val="002A7E"/>
                </a:solidFill>
                <a:latin typeface="Arial" panose="020B0604020202020204" pitchFamily="34" charset="0"/>
                <a:cs typeface="Arial" panose="020B0604020202020204" pitchFamily="34" charset="0"/>
                <a:sym typeface="Arial" panose="020B0604020202020204"/>
              </a:rPr>
              <a:t>1</a:t>
            </a:r>
            <a:r>
              <a:rPr lang="el-GR" sz="4400" dirty="0">
                <a:solidFill>
                  <a:srgbClr val="002A7E"/>
                </a:solidFill>
                <a:latin typeface="Arial" panose="020B0604020202020204" pitchFamily="34" charset="0"/>
                <a:cs typeface="Arial" panose="020B0604020202020204" pitchFamily="34" charset="0"/>
                <a:sym typeface="Arial" panose="020B0604020202020204"/>
              </a:rPr>
              <a:t>/2) </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2" name="AutoShape 2" descr="Χρηματοοικονομικός επίτροπος: Περιπτώσεις κατάχρησης εξουσίας από τράπεζες  (VID) | AlphaNews.Live">
            <a:extLst>
              <a:ext uri="{FF2B5EF4-FFF2-40B4-BE49-F238E27FC236}">
                <a16:creationId xmlns:a16="http://schemas.microsoft.com/office/drawing/2014/main" id="{AEA0295F-8DB4-123E-D965-DA6AD105CC2C}"/>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01/…">
            <a:extLst>
              <a:ext uri="{FF2B5EF4-FFF2-40B4-BE49-F238E27FC236}">
                <a16:creationId xmlns:a16="http://schemas.microsoft.com/office/drawing/2014/main" id="{09B15230-8E35-3016-9315-67159F394D81}"/>
              </a:ext>
            </a:extLst>
          </p:cNvPr>
          <p:cNvSpPr txBox="1"/>
          <p:nvPr/>
        </p:nvSpPr>
        <p:spPr>
          <a:xfrm>
            <a:off x="7735266" y="4225755"/>
            <a:ext cx="15700723" cy="6719748"/>
          </a:xfrm>
          <a:prstGeom prst="rect">
            <a:avLst/>
          </a:prstGeom>
          <a:ln w="12700">
            <a:miter lim="400000"/>
          </a:ln>
        </p:spPr>
        <p:txBody>
          <a:bodyPr wrap="square" lIns="50780" tIns="50780" rIns="50780" bIns="50780">
            <a:spAutoFit/>
          </a:bodyPr>
          <a:lstStyle/>
          <a:p>
            <a:pPr marL="457200" lvl="1" indent="0" algn="just" defTabSz="821055">
              <a:spcBef>
                <a:spcPts val="6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400" dirty="0">
                <a:solidFill>
                  <a:srgbClr val="002A7E"/>
                </a:solidFill>
                <a:latin typeface="Arial" panose="020B0604020202020204" pitchFamily="34" charset="0"/>
                <a:cs typeface="Arial" panose="020B0604020202020204" pitchFamily="34" charset="0"/>
                <a:sym typeface="Arial" panose="020B0604020202020204"/>
              </a:rPr>
              <a:t>(Α) Σύσταση Ταμείου Χρηματοδότησης Κεφαλαίου (</a:t>
            </a:r>
            <a:r>
              <a:rPr lang="el-GR" sz="3400" dirty="0" err="1">
                <a:solidFill>
                  <a:srgbClr val="002A7E"/>
                </a:solidFill>
                <a:latin typeface="Arial" panose="020B0604020202020204" pitchFamily="34" charset="0"/>
                <a:cs typeface="Arial" panose="020B0604020202020204" pitchFamily="34" charset="0"/>
                <a:sym typeface="Arial" panose="020B0604020202020204"/>
              </a:rPr>
              <a:t>Equity</a:t>
            </a:r>
            <a:r>
              <a:rPr lang="el-GR" sz="3400" dirty="0">
                <a:solidFill>
                  <a:srgbClr val="002A7E"/>
                </a:solidFill>
                <a:latin typeface="Arial" panose="020B0604020202020204" pitchFamily="34" charset="0"/>
                <a:cs typeface="Arial" panose="020B0604020202020204" pitchFamily="34" charset="0"/>
                <a:sym typeface="Arial" panose="020B0604020202020204"/>
              </a:rPr>
              <a:t> Fund) </a:t>
            </a:r>
          </a:p>
          <a:p>
            <a:pPr marL="1252538" lvl="1" indent="-715963" algn="just" defTabSz="821055">
              <a:spcBef>
                <a:spcPts val="6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Η Κυβέρνηση προικοδότησε το Ταμείο με το ποσό των €30εκ. που θα  χρηματοδοτηθεί κυρίως από το ΣΑΑ</a:t>
            </a:r>
          </a:p>
          <a:p>
            <a:pPr marL="1252538" lvl="1" indent="-715963" algn="just" defTabSz="821055">
              <a:spcBef>
                <a:spcPts val="6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Το υπόλοιπο ποσό ύψους €7 εκ. θα προέλθει από ιδιωτικά κεφάλαια</a:t>
            </a:r>
          </a:p>
          <a:p>
            <a:pPr marL="1252538" lvl="1" indent="-715963" algn="just" defTabSz="821055">
              <a:spcBef>
                <a:spcPts val="6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Επενδύει κυρίως σε νεοφυείς και καινοτόμες κυπριακές εταιρείες</a:t>
            </a:r>
          </a:p>
          <a:p>
            <a:pPr marL="1252538" lvl="1" indent="-715963" algn="just" defTabSz="821055">
              <a:spcBef>
                <a:spcPts val="6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Στόχος η κάλυψη του χρηματοδοτικού κενού που εντοπίζεται στην κυπριακή αγορά λόγω του υψηλού επενδυτικού ρίσκου των εταιρειών αυτών </a:t>
            </a:r>
          </a:p>
          <a:p>
            <a:pPr marL="1252538" lvl="1" indent="-715963" algn="just" defTabSz="821055">
              <a:spcBef>
                <a:spcPts val="6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Η διαχείριση ανατέθηκε στην Ευρωπαϊκή Τράπεζα Επενδύσεων</a:t>
            </a:r>
          </a:p>
          <a:p>
            <a:pPr marL="1252538" lvl="1" indent="-715963" algn="just" defTabSz="821055">
              <a:spcBef>
                <a:spcPts val="6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Η λειτουργία του αναμένεται να αρχίσει εντός του 1ου εξαμήνου του 2024</a:t>
            </a:r>
          </a:p>
        </p:txBody>
      </p:sp>
      <p:sp>
        <p:nvSpPr>
          <p:cNvPr id="7" name="01/…">
            <a:extLst>
              <a:ext uri="{FF2B5EF4-FFF2-40B4-BE49-F238E27FC236}">
                <a16:creationId xmlns:a16="http://schemas.microsoft.com/office/drawing/2014/main" id="{8742DA0C-08A9-BFC7-006B-CA191FD71492}"/>
              </a:ext>
            </a:extLst>
          </p:cNvPr>
          <p:cNvSpPr txBox="1"/>
          <p:nvPr/>
        </p:nvSpPr>
        <p:spPr>
          <a:xfrm>
            <a:off x="41280" y="2309440"/>
            <a:ext cx="23413110" cy="1148992"/>
          </a:xfrm>
          <a:prstGeom prst="rect">
            <a:avLst/>
          </a:prstGeom>
          <a:ln w="12700">
            <a:miter lim="400000"/>
          </a:ln>
        </p:spPr>
        <p:txBody>
          <a:bodyPr wrap="square" lIns="50780" tIns="50780" rIns="50780" bIns="50780">
            <a:spAutoFit/>
          </a:bodyPr>
          <a:lstStyle/>
          <a:p>
            <a:pPr lvl="1" indent="0"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Λόγω των συνθηκών που επικρατούν στον τραπεζικό τομέα παρουσιάζεται κενό στη χρηματοδότηση των επιχειρήσεων.  Στο πλαίσιο αυτό, προωθήθηκε σειρά μέτρων ως ακολούθως:</a:t>
            </a:r>
          </a:p>
        </p:txBody>
      </p:sp>
      <p:pic>
        <p:nvPicPr>
          <p:cNvPr id="9" name="Picture 2" descr="Επιχειρηματική Χρηματοδότηση ΤΕΠΙΧ ΙΙ - Ifbs">
            <a:extLst>
              <a:ext uri="{FF2B5EF4-FFF2-40B4-BE49-F238E27FC236}">
                <a16:creationId xmlns:a16="http://schemas.microsoft.com/office/drawing/2014/main" id="{E31A064C-9EB8-80A8-0E6C-F678A384E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0" y="3836863"/>
            <a:ext cx="6465665" cy="464374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8424D79-BA95-E48F-A419-50E5D3135BBE}"/>
              </a:ext>
            </a:extLst>
          </p:cNvPr>
          <p:cNvSpPr>
            <a:spLocks noGrp="1"/>
          </p:cNvSpPr>
          <p:nvPr>
            <p:ph type="sldNum" sz="quarter" idx="12"/>
          </p:nvPr>
        </p:nvSpPr>
        <p:spPr/>
        <p:txBody>
          <a:bodyPr/>
          <a:lstStyle/>
          <a:p>
            <a:fld id="{2E8DE51F-38A4-4EEC-85CE-1C9509C2B507}" type="slidenum">
              <a:rPr lang="el-GR" smtClean="0"/>
              <a:t>28</a:t>
            </a:fld>
            <a:endParaRPr lang="el-GR" dirty="0"/>
          </a:p>
        </p:txBody>
      </p:sp>
    </p:spTree>
    <p:extLst>
      <p:ext uri="{BB962C8B-B14F-4D97-AF65-F5344CB8AC3E}">
        <p14:creationId xmlns:p14="http://schemas.microsoft.com/office/powerpoint/2010/main" val="101862288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3"/>
          <a:stretch>
            <a:fillRect/>
          </a:stretch>
        </p:blipFill>
        <p:spPr>
          <a:xfrm>
            <a:off x="8683277"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14" name="Shape">
            <a:extLst>
              <a:ext uri="{FF2B5EF4-FFF2-40B4-BE49-F238E27FC236}">
                <a16:creationId xmlns:a16="http://schemas.microsoft.com/office/drawing/2014/main" id="{C9158948-A6C3-40FA-439A-EB9176280273}"/>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3" name="TextBox 2">
            <a:extLst>
              <a:ext uri="{FF2B5EF4-FFF2-40B4-BE49-F238E27FC236}">
                <a16:creationId xmlns:a16="http://schemas.microsoft.com/office/drawing/2014/main" id="{6F291AC9-3036-49F1-9A2F-9271A1E118E1}"/>
              </a:ext>
            </a:extLst>
          </p:cNvPr>
          <p:cNvSpPr txBox="1"/>
          <p:nvPr/>
        </p:nvSpPr>
        <p:spPr>
          <a:xfrm>
            <a:off x="295050" y="-1022936"/>
            <a:ext cx="14613645" cy="3734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8. Βελτίωση της πρόσβασης των επιχειρήσεων στη χρηματοδότηση (2/2) </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2" name="AutoShape 2" descr="Χρηματοοικονομικός επίτροπος: Περιπτώσεις κατάχρησης εξουσίας από τράπεζες  (VID) | AlphaNews.Live">
            <a:extLst>
              <a:ext uri="{FF2B5EF4-FFF2-40B4-BE49-F238E27FC236}">
                <a16:creationId xmlns:a16="http://schemas.microsoft.com/office/drawing/2014/main" id="{AEA0295F-8DB4-123E-D965-DA6AD105CC2C}"/>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01/…">
            <a:extLst>
              <a:ext uri="{FF2B5EF4-FFF2-40B4-BE49-F238E27FC236}">
                <a16:creationId xmlns:a16="http://schemas.microsoft.com/office/drawing/2014/main" id="{09B15230-8E35-3016-9315-67159F394D81}"/>
              </a:ext>
            </a:extLst>
          </p:cNvPr>
          <p:cNvSpPr txBox="1"/>
          <p:nvPr/>
        </p:nvSpPr>
        <p:spPr>
          <a:xfrm>
            <a:off x="6275294" y="2556873"/>
            <a:ext cx="17622385" cy="10551566"/>
          </a:xfrm>
          <a:prstGeom prst="rect">
            <a:avLst/>
          </a:prstGeom>
          <a:ln w="12700">
            <a:miter lim="400000"/>
          </a:ln>
        </p:spPr>
        <p:txBody>
          <a:bodyPr wrap="square" lIns="50780" tIns="50780" rIns="50780" bIns="50780">
            <a:spAutoFit/>
          </a:bodyPr>
          <a:lstStyle/>
          <a:p>
            <a:pPr marL="457200" lvl="1" indent="0"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400" dirty="0">
                <a:solidFill>
                  <a:srgbClr val="00A2FF">
                    <a:lumMod val="50000"/>
                  </a:srgbClr>
                </a:solidFill>
                <a:latin typeface="Arial" panose="020B0604020202020204" pitchFamily="34" charset="0"/>
                <a:cs typeface="Arial" panose="020B0604020202020204" pitchFamily="34" charset="0"/>
                <a:sym typeface="Arial" panose="020B0604020202020204"/>
              </a:rPr>
              <a:t>(</a:t>
            </a:r>
            <a:r>
              <a:rPr lang="el-GR" sz="3400" dirty="0">
                <a:solidFill>
                  <a:srgbClr val="002A7E"/>
                </a:solidFill>
                <a:latin typeface="Arial" panose="020B0604020202020204" pitchFamily="34" charset="0"/>
                <a:cs typeface="Arial" panose="020B0604020202020204" pitchFamily="34" charset="0"/>
                <a:sym typeface="Arial" panose="020B0604020202020204"/>
              </a:rPr>
              <a:t>Β) Σύσταση Εθνικού Οργανισμού Ανάπτυξης Επιχειρήσεων </a:t>
            </a:r>
          </a:p>
          <a:p>
            <a:pPr marL="993775" lvl="1" indent="-457200" algn="just" defTabSz="821055">
              <a:spcBef>
                <a:spcPts val="6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Στόχος η βελτίωση της πρόσβασης σε χρηματοδότηση από μικρομεσαίες και νεοφυείς επιχειρήσεις, και </a:t>
            </a:r>
            <a:r>
              <a:rPr lang="el-GR" sz="3400" b="0" dirty="0" err="1">
                <a:solidFill>
                  <a:srgbClr val="002A7E"/>
                </a:solidFill>
                <a:latin typeface="Arial" panose="020B0604020202020204" pitchFamily="34" charset="0"/>
                <a:cs typeface="Arial" panose="020B0604020202020204" pitchFamily="34" charset="0"/>
                <a:sym typeface="Arial" panose="020B0604020202020204"/>
              </a:rPr>
              <a:t>αυτοεργοδοτούμενους</a:t>
            </a:r>
            <a:endParaRPr lang="el-GR" sz="3400" b="0" dirty="0">
              <a:solidFill>
                <a:srgbClr val="002A7E"/>
              </a:solidFill>
              <a:latin typeface="Arial" panose="020B0604020202020204" pitchFamily="34" charset="0"/>
              <a:cs typeface="Arial" panose="020B0604020202020204" pitchFamily="34" charset="0"/>
              <a:sym typeface="Arial" panose="020B0604020202020204"/>
            </a:endParaRPr>
          </a:p>
          <a:p>
            <a:pPr marL="993775" lvl="1" indent="-457200" algn="just" defTabSz="821055">
              <a:spcBef>
                <a:spcPts val="6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Στη φάση σύστασης και 5 πρώτων χρόνων λειτουργίας ο Οργανισμός θα λάβει χρηματοδότηση από το κράτος ύψους  €106.8 εκ., περίπου, ενώ θα δανειστεί από την Ευρωπαϊκή Τράπεζα Επενδύσεων ποσό ύψους €59,5 εκ. </a:t>
            </a:r>
            <a:endParaRPr lang="en-GB" sz="3400" b="0" dirty="0">
              <a:solidFill>
                <a:srgbClr val="002A7E"/>
              </a:solidFill>
              <a:latin typeface="Arial" panose="020B0604020202020204" pitchFamily="34" charset="0"/>
              <a:cs typeface="Arial" panose="020B0604020202020204" pitchFamily="34" charset="0"/>
              <a:sym typeface="Arial" panose="020B0604020202020204"/>
            </a:endParaRPr>
          </a:p>
          <a:p>
            <a:pPr marL="993775" lvl="1" indent="-457200" algn="just" defTabSz="821055">
              <a:spcBef>
                <a:spcPts val="6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Το έργο περιλαμβάνεται στο </a:t>
            </a:r>
            <a:r>
              <a:rPr lang="el-GR" sz="3400" b="0" dirty="0" err="1">
                <a:solidFill>
                  <a:srgbClr val="002A7E"/>
                </a:solidFill>
                <a:latin typeface="Arial" panose="020B0604020202020204" pitchFamily="34" charset="0"/>
                <a:cs typeface="Arial" panose="020B0604020202020204" pitchFamily="34" charset="0"/>
                <a:sym typeface="Arial" panose="020B0604020202020204"/>
              </a:rPr>
              <a:t>ΣΑΑ</a:t>
            </a:r>
            <a:endParaRPr lang="el-GR" sz="3400" b="0" dirty="0">
              <a:solidFill>
                <a:srgbClr val="002A7E"/>
              </a:solidFill>
              <a:latin typeface="Arial" panose="020B0604020202020204" pitchFamily="34" charset="0"/>
              <a:cs typeface="Arial" panose="020B0604020202020204" pitchFamily="34" charset="0"/>
              <a:sym typeface="Arial" panose="020B0604020202020204"/>
            </a:endParaRPr>
          </a:p>
          <a:p>
            <a:pPr marL="993775" lvl="1" indent="-457200" algn="just" defTabSz="821055">
              <a:spcBef>
                <a:spcPts val="6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Εγκρίθηκε από το ΥΣ ο Οδικός Χάρτης για τη σύσταση του Οργανισμού </a:t>
            </a:r>
          </a:p>
          <a:p>
            <a:pPr marL="993775" lvl="1" indent="-457200" algn="just" defTabSz="821055">
              <a:spcBef>
                <a:spcPts val="6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Η λειτουργία του αναμένεται να αρχίσει περί τα μέσα του 2026</a:t>
            </a:r>
          </a:p>
          <a:p>
            <a:pPr marL="536575" lvl="1" indent="0" algn="just" defTabSz="821055">
              <a:spcBef>
                <a:spcPts val="6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400" dirty="0">
                <a:solidFill>
                  <a:srgbClr val="002A7E"/>
                </a:solidFill>
                <a:latin typeface="Arial" panose="020B0604020202020204" pitchFamily="34" charset="0"/>
                <a:cs typeface="Arial" panose="020B0604020202020204" pitchFamily="34" charset="0"/>
                <a:sym typeface="Arial" panose="020B0604020202020204"/>
              </a:rPr>
              <a:t>(Γ) Σχέδιο Δράσης για Παροχή Κινήτρων για την Προώθηση των Εξαγορών και Συγχωνεύσεων </a:t>
            </a:r>
          </a:p>
          <a:p>
            <a:pPr marL="993775" lvl="1" indent="-457200" algn="just" defTabSz="821055">
              <a:spcBef>
                <a:spcPts val="6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Καταρτίστηκε και εγκρίθηκε από το ΥΣ  01/2024 </a:t>
            </a:r>
          </a:p>
          <a:p>
            <a:pPr marL="993775" lvl="1" indent="-457200" algn="just" defTabSz="821055">
              <a:spcBef>
                <a:spcPts val="6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Τα κίνητρα αναμένεται να συμβάλουν στην αύξηση του μεγέθους και στην ενίσχυση της ανταγωνιστικότητας των μικρομεσαίων επιχειρήσεων με πρόσβαση σε χρηματοδότηση, μέσω συγχωνεύσεων και εξαγορών</a:t>
            </a:r>
          </a:p>
          <a:p>
            <a:pPr marL="536575" lvl="1" indent="0" algn="just" defTabSz="821055">
              <a:spcBef>
                <a:spcPts val="6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7" name="01/…">
            <a:extLst>
              <a:ext uri="{FF2B5EF4-FFF2-40B4-BE49-F238E27FC236}">
                <a16:creationId xmlns:a16="http://schemas.microsoft.com/office/drawing/2014/main" id="{8742DA0C-08A9-BFC7-006B-CA191FD71492}"/>
              </a:ext>
            </a:extLst>
          </p:cNvPr>
          <p:cNvSpPr txBox="1"/>
          <p:nvPr/>
        </p:nvSpPr>
        <p:spPr>
          <a:xfrm>
            <a:off x="295050" y="2288915"/>
            <a:ext cx="23413110" cy="625772"/>
          </a:xfrm>
          <a:prstGeom prst="rect">
            <a:avLst/>
          </a:prstGeom>
          <a:ln w="12700">
            <a:miter lim="400000"/>
          </a:ln>
        </p:spPr>
        <p:txBody>
          <a:bodyPr wrap="square" lIns="50780" tIns="50780" rIns="50780" bIns="50780">
            <a:spAutoFit/>
          </a:bodyPr>
          <a:lstStyle/>
          <a:p>
            <a:pPr lvl="1" indent="0"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pic>
        <p:nvPicPr>
          <p:cNvPr id="8" name="Picture 2" descr="Επιχειρηματική Χρηματοδότηση ΤΕΠΙΧ ΙΙ - Ifbs">
            <a:extLst>
              <a:ext uri="{FF2B5EF4-FFF2-40B4-BE49-F238E27FC236}">
                <a16:creationId xmlns:a16="http://schemas.microsoft.com/office/drawing/2014/main" id="{9AEB2536-68A4-9488-DD61-70E96A3E0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0" y="3836863"/>
            <a:ext cx="6465665" cy="464374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DFBF5C8-985F-1421-DFD8-724BABBF22AB}"/>
              </a:ext>
            </a:extLst>
          </p:cNvPr>
          <p:cNvSpPr>
            <a:spLocks noGrp="1"/>
          </p:cNvSpPr>
          <p:nvPr>
            <p:ph type="sldNum" sz="quarter" idx="12"/>
          </p:nvPr>
        </p:nvSpPr>
        <p:spPr/>
        <p:txBody>
          <a:bodyPr/>
          <a:lstStyle/>
          <a:p>
            <a:fld id="{2E8DE51F-38A4-4EEC-85CE-1C9509C2B507}" type="slidenum">
              <a:rPr lang="el-GR" smtClean="0"/>
              <a:t>29</a:t>
            </a:fld>
            <a:endParaRPr lang="el-GR" dirty="0"/>
          </a:p>
        </p:txBody>
      </p:sp>
    </p:spTree>
    <p:extLst>
      <p:ext uri="{BB962C8B-B14F-4D97-AF65-F5344CB8AC3E}">
        <p14:creationId xmlns:p14="http://schemas.microsoft.com/office/powerpoint/2010/main" val="2927251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3"/>
          <a:stretch>
            <a:fillRect/>
          </a:stretch>
        </p:blipFill>
        <p:spPr>
          <a:xfrm>
            <a:off x="8900408" y="11132719"/>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lang="en-GB"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3" name="ΥΠΟΥΡΓΕΙΟ ΕΣΩΤΕΡΙΚΩΝ">
            <a:extLst>
              <a:ext uri="{FF2B5EF4-FFF2-40B4-BE49-F238E27FC236}">
                <a16:creationId xmlns:a16="http://schemas.microsoft.com/office/drawing/2014/main" id="{0129F58A-D65C-0CFC-0310-FDC91037FF75}"/>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9" name="01/…">
            <a:extLst>
              <a:ext uri="{FF2B5EF4-FFF2-40B4-BE49-F238E27FC236}">
                <a16:creationId xmlns:a16="http://schemas.microsoft.com/office/drawing/2014/main" id="{42BE283F-41BD-9D2F-C1BF-73EE9A58F914}"/>
              </a:ext>
            </a:extLst>
          </p:cNvPr>
          <p:cNvSpPr txBox="1"/>
          <p:nvPr/>
        </p:nvSpPr>
        <p:spPr>
          <a:xfrm>
            <a:off x="716566" y="2336306"/>
            <a:ext cx="23181113" cy="11274841"/>
          </a:xfrm>
          <a:prstGeom prst="rect">
            <a:avLst/>
          </a:prstGeom>
          <a:ln w="12700">
            <a:miter lim="400000"/>
          </a:ln>
        </p:spPr>
        <p:txBody>
          <a:bodyPr wrap="square" lIns="50780" tIns="50780" rIns="50780" bIns="50780">
            <a:spAutoFit/>
          </a:bodyPr>
          <a:lstStyle/>
          <a:p>
            <a:pPr lvl="0" algn="l" defTabSz="821055">
              <a:lnSpc>
                <a:spcPct val="150000"/>
              </a:lnSpc>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Επιπτώσεις της συνέχισης του </a:t>
            </a:r>
            <a:r>
              <a:rPr lang="el-GR" sz="4400" dirty="0" err="1">
                <a:solidFill>
                  <a:srgbClr val="002A7E"/>
                </a:solidFill>
                <a:latin typeface="Arial" panose="020B0604020202020204" pitchFamily="34" charset="0"/>
                <a:cs typeface="Arial" panose="020B0604020202020204" pitchFamily="34" charset="0"/>
                <a:sym typeface="Arial" panose="020B0604020202020204"/>
              </a:rPr>
              <a:t>Ρωσο</a:t>
            </a:r>
            <a:r>
              <a:rPr lang="el-GR" sz="4400" dirty="0">
                <a:solidFill>
                  <a:srgbClr val="002A7E"/>
                </a:solidFill>
                <a:latin typeface="Arial" panose="020B0604020202020204" pitchFamily="34" charset="0"/>
                <a:cs typeface="Arial" panose="020B0604020202020204" pitchFamily="34" charset="0"/>
                <a:sym typeface="Arial" panose="020B0604020202020204"/>
              </a:rPr>
              <a:t>-Ουκρανικού πολέμου</a:t>
            </a:r>
            <a:r>
              <a:rPr lang="en-GB" sz="4400" dirty="0">
                <a:solidFill>
                  <a:srgbClr val="002A7E"/>
                </a:solidFill>
                <a:latin typeface="Arial" panose="020B0604020202020204" pitchFamily="34" charset="0"/>
                <a:cs typeface="Arial" panose="020B0604020202020204" pitchFamily="34" charset="0"/>
                <a:sym typeface="Arial" panose="020B0604020202020204"/>
              </a:rPr>
              <a:t> – </a:t>
            </a:r>
            <a:r>
              <a:rPr lang="el-GR" sz="4400" dirty="0">
                <a:solidFill>
                  <a:srgbClr val="002A7E"/>
                </a:solidFill>
                <a:latin typeface="Arial" panose="020B0604020202020204" pitchFamily="34" charset="0"/>
                <a:cs typeface="Arial" panose="020B0604020202020204" pitchFamily="34" charset="0"/>
                <a:sym typeface="Arial" panose="020B0604020202020204"/>
              </a:rPr>
              <a:t>Πληθωρισμός και υψηλά δανειστικά επιτόκια  </a:t>
            </a:r>
          </a:p>
          <a:p>
            <a:pPr lvl="0" algn="l" defTabSz="821055">
              <a:lnSpc>
                <a:spcPct val="150000"/>
              </a:lnSpc>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Η συνέχιση ή και επιβολή νέων κυρώσεων στη Ρωσία και Λευκορωσία </a:t>
            </a:r>
          </a:p>
          <a:p>
            <a:pPr lvl="0" algn="l" defTabSz="821055">
              <a:lnSpc>
                <a:spcPct val="150000"/>
              </a:lnSpc>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Καθυστερήσεις στην υλοποίηση οροσήμων και στόχων του ΣΑΑ που επηρέαζαν την εκταμίευση των επόμενων δόσεων </a:t>
            </a:r>
          </a:p>
          <a:p>
            <a:pPr algn="l" defTabSz="821055">
              <a:lnSpc>
                <a:spcPct val="150000"/>
              </a:lnSpc>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Αντιμετώπιση των συσσωρευμένων/Μη Εξυπηρετούμενων Χορηγήσεων/δανείων</a:t>
            </a:r>
          </a:p>
          <a:p>
            <a:pPr lvl="0" algn="l" defTabSz="821055">
              <a:lnSpc>
                <a:spcPct val="150000"/>
              </a:lnSpc>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Διαβουλεύσεις με Ε. Επιτροπή νέου πλαισίου για μειωμένο συντελεστή ΦΠΑ, για την αγορά ή ανέγερση πρώτης κατοικίας</a:t>
            </a:r>
          </a:p>
          <a:p>
            <a:pPr lvl="0" algn="l" defTabSz="821055">
              <a:lnSpc>
                <a:spcPct val="150000"/>
              </a:lnSpc>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Υλοποίηση της Μεταρρύθμισης της Δημόσιας Υπηρεσίας </a:t>
            </a:r>
          </a:p>
          <a:p>
            <a:pPr lvl="0" algn="just" defTabSz="821055">
              <a:spcBef>
                <a:spcPts val="6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1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marL="514350" lvl="0" indent="-514350" algn="just" defTabSz="821055">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endParaRPr lang="el-GR" sz="31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18" name="Oval 17">
            <a:extLst>
              <a:ext uri="{FF2B5EF4-FFF2-40B4-BE49-F238E27FC236}">
                <a16:creationId xmlns:a16="http://schemas.microsoft.com/office/drawing/2014/main" id="{C0E789A1-9A9B-0153-3713-79FE89C317C5}"/>
              </a:ext>
            </a:extLst>
          </p:cNvPr>
          <p:cNvSpPr/>
          <p:nvPr/>
        </p:nvSpPr>
        <p:spPr>
          <a:xfrm>
            <a:off x="4016189" y="258903"/>
            <a:ext cx="16582222" cy="2077403"/>
          </a:xfrm>
          <a:prstGeom prst="ellipse">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l-GR" sz="4800" dirty="0">
                <a:solidFill>
                  <a:srgbClr val="002A7E"/>
                </a:solidFill>
                <a:latin typeface="Arial" panose="020B0604020202020204" pitchFamily="34" charset="0"/>
                <a:cs typeface="Arial" panose="020B0604020202020204" pitchFamily="34" charset="0"/>
              </a:rPr>
              <a:t>Κύριες προκλήσεις με την ανάληψη της Διακυβέρνησης</a:t>
            </a:r>
          </a:p>
        </p:txBody>
      </p:sp>
      <p:sp>
        <p:nvSpPr>
          <p:cNvPr id="4" name="Slide Number Placeholder 3">
            <a:extLst>
              <a:ext uri="{FF2B5EF4-FFF2-40B4-BE49-F238E27FC236}">
                <a16:creationId xmlns:a16="http://schemas.microsoft.com/office/drawing/2014/main" id="{2C8795E9-CD38-F759-E49E-D3549C94E5F2}"/>
              </a:ext>
            </a:extLst>
          </p:cNvPr>
          <p:cNvSpPr>
            <a:spLocks noGrp="1"/>
          </p:cNvSpPr>
          <p:nvPr>
            <p:ph type="sldNum" sz="quarter" idx="12"/>
          </p:nvPr>
        </p:nvSpPr>
        <p:spPr/>
        <p:txBody>
          <a:bodyPr/>
          <a:lstStyle/>
          <a:p>
            <a:fld id="{2E8DE51F-38A4-4EEC-85CE-1C9509C2B507}" type="slidenum">
              <a:rPr lang="el-GR" smtClean="0"/>
              <a:t>3</a:t>
            </a:fld>
            <a:endParaRPr lang="el-GR" dirty="0"/>
          </a:p>
        </p:txBody>
      </p:sp>
    </p:spTree>
    <p:extLst>
      <p:ext uri="{BB962C8B-B14F-4D97-AF65-F5344CB8AC3E}">
        <p14:creationId xmlns:p14="http://schemas.microsoft.com/office/powerpoint/2010/main" val="178667904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a:extLst>
              <a:ext uri="{FF2B5EF4-FFF2-40B4-BE49-F238E27FC236}">
                <a16:creationId xmlns:a16="http://schemas.microsoft.com/office/drawing/2014/main" id="{C76CFA11-289B-652A-6B1E-3E65EE26B1A9}"/>
              </a:ext>
            </a:extLst>
          </p:cNvPr>
          <p:cNvSpPr/>
          <p:nvPr/>
        </p:nvSpPr>
        <p:spPr>
          <a:xfrm>
            <a:off x="-2728" y="-24372"/>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683277"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3" name="TextBox 2">
            <a:extLst>
              <a:ext uri="{FF2B5EF4-FFF2-40B4-BE49-F238E27FC236}">
                <a16:creationId xmlns:a16="http://schemas.microsoft.com/office/drawing/2014/main" id="{6F291AC9-3036-49F1-9A2F-9271A1E118E1}"/>
              </a:ext>
            </a:extLst>
          </p:cNvPr>
          <p:cNvSpPr txBox="1"/>
          <p:nvPr/>
        </p:nvSpPr>
        <p:spPr>
          <a:xfrm>
            <a:off x="295049" y="445229"/>
            <a:ext cx="1461364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9. Ενίσχυση πλαισίου Ξένων Επενδύσεων (1/2)</a:t>
            </a: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2" name="AutoShape 2" descr="Χρηματοοικονομικός επίτροπος: Περιπτώσεις κατάχρησης εξουσίας από τράπεζες  (VID) | AlphaNews.Live">
            <a:extLst>
              <a:ext uri="{FF2B5EF4-FFF2-40B4-BE49-F238E27FC236}">
                <a16:creationId xmlns:a16="http://schemas.microsoft.com/office/drawing/2014/main" id="{AEA0295F-8DB4-123E-D965-DA6AD105CC2C}"/>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01/…">
            <a:extLst>
              <a:ext uri="{FF2B5EF4-FFF2-40B4-BE49-F238E27FC236}">
                <a16:creationId xmlns:a16="http://schemas.microsoft.com/office/drawing/2014/main" id="{09B15230-8E35-3016-9315-67159F394D81}"/>
              </a:ext>
            </a:extLst>
          </p:cNvPr>
          <p:cNvSpPr txBox="1"/>
          <p:nvPr/>
        </p:nvSpPr>
        <p:spPr>
          <a:xfrm>
            <a:off x="7601872" y="2137873"/>
            <a:ext cx="15659443" cy="11413340"/>
          </a:xfrm>
          <a:prstGeom prst="rect">
            <a:avLst/>
          </a:prstGeom>
          <a:ln w="12700">
            <a:miter lim="400000"/>
          </a:ln>
        </p:spPr>
        <p:txBody>
          <a:bodyPr wrap="square" lIns="50780" tIns="50780" rIns="50780" bIns="50780">
            <a:spAutoFit/>
          </a:bodyPr>
          <a:lstStyle/>
          <a:p>
            <a:pPr marL="457200" lvl="1" indent="0"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600" u="sng" dirty="0">
                <a:solidFill>
                  <a:srgbClr val="002A7E"/>
                </a:solidFill>
                <a:latin typeface="Arial" panose="020B0604020202020204" pitchFamily="34" charset="0"/>
                <a:cs typeface="Arial" panose="020B0604020202020204" pitchFamily="34" charset="0"/>
                <a:sym typeface="Arial" panose="020B0604020202020204"/>
              </a:rPr>
              <a:t>Περαιτέρω ενίσχυση των ξένων επενδύσεων:</a:t>
            </a:r>
          </a:p>
          <a:p>
            <a:pPr marL="457200" indent="-457200" algn="just" defTabSz="821055">
              <a:spcBef>
                <a:spcPts val="1200"/>
              </a:spcBef>
              <a:spcAft>
                <a:spcPts val="12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600" dirty="0">
                <a:solidFill>
                  <a:srgbClr val="002A7E"/>
                </a:solidFill>
                <a:latin typeface="Arial" panose="020B0604020202020204" pitchFamily="34" charset="0"/>
                <a:cs typeface="Arial" panose="020B0604020202020204" pitchFamily="34" charset="0"/>
                <a:sym typeface="Arial" panose="020B0604020202020204"/>
              </a:rPr>
              <a:t>Θέσπιση πλαισίου για τον έλεγχο των άμεσων ξένων επενδύσεων (Foreign </a:t>
            </a:r>
            <a:r>
              <a:rPr lang="el-GR" sz="3600" dirty="0" err="1">
                <a:solidFill>
                  <a:srgbClr val="002A7E"/>
                </a:solidFill>
                <a:latin typeface="Arial" panose="020B0604020202020204" pitchFamily="34" charset="0"/>
                <a:cs typeface="Arial" panose="020B0604020202020204" pitchFamily="34" charset="0"/>
                <a:sym typeface="Arial" panose="020B0604020202020204"/>
              </a:rPr>
              <a:t>Direct</a:t>
            </a:r>
            <a:r>
              <a:rPr lang="el-GR" sz="3600" dirty="0">
                <a:solidFill>
                  <a:srgbClr val="002A7E"/>
                </a:solidFill>
                <a:latin typeface="Arial" panose="020B0604020202020204" pitchFamily="34" charset="0"/>
                <a:cs typeface="Arial" panose="020B0604020202020204" pitchFamily="34" charset="0"/>
                <a:sym typeface="Arial" panose="020B0604020202020204"/>
              </a:rPr>
              <a:t> Investment – FDI) από τρίτες χώρες</a:t>
            </a:r>
            <a:r>
              <a:rPr lang="en-US" sz="3600" dirty="0">
                <a:solidFill>
                  <a:srgbClr val="002A7E"/>
                </a:solidFill>
                <a:latin typeface="Arial" panose="020B0604020202020204" pitchFamily="34" charset="0"/>
                <a:cs typeface="Arial" panose="020B0604020202020204" pitchFamily="34" charset="0"/>
                <a:sym typeface="Arial"/>
              </a:rPr>
              <a:t> </a:t>
            </a:r>
            <a:endParaRPr lang="el-GR" sz="3600" dirty="0">
              <a:solidFill>
                <a:srgbClr val="002A7E"/>
              </a:solidFill>
              <a:latin typeface="Arial" panose="020B0604020202020204" pitchFamily="34" charset="0"/>
              <a:cs typeface="Arial" panose="020B0604020202020204" pitchFamily="34" charset="0"/>
              <a:sym typeface="Arial"/>
            </a:endParaRPr>
          </a:p>
          <a:p>
            <a:pPr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600" b="0" dirty="0">
                <a:solidFill>
                  <a:srgbClr val="002A7E"/>
                </a:solidFill>
                <a:latin typeface="Arial" panose="020B0604020202020204" pitchFamily="34" charset="0"/>
                <a:cs typeface="Arial" panose="020B0604020202020204" pitchFamily="34" charset="0"/>
                <a:sym typeface="Arial"/>
              </a:rPr>
              <a:t>	Το οποίο περιγράφει:</a:t>
            </a:r>
          </a:p>
          <a:p>
            <a:pPr marL="1252538" indent="-795338" algn="just" defTabSz="821055">
              <a:spcBef>
                <a:spcPts val="6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600" b="0" dirty="0">
                <a:solidFill>
                  <a:srgbClr val="002A7E"/>
                </a:solidFill>
                <a:latin typeface="Arial" panose="020B0604020202020204" pitchFamily="34" charset="0"/>
                <a:cs typeface="Arial" panose="020B0604020202020204" pitchFamily="34" charset="0"/>
                <a:sym typeface="Arial"/>
              </a:rPr>
              <a:t>τις συνθήκες κάτω από τις οποίες δημιουργείται υποχρέωση κοινοποίησης της σκοπούμενης άμεσης ξένης επένδυσης και εξασφάλισης έγκρισης</a:t>
            </a:r>
          </a:p>
          <a:p>
            <a:pPr marL="1252538" indent="-795338" algn="just" defTabSz="821055">
              <a:spcBef>
                <a:spcPts val="6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600" b="0" dirty="0">
                <a:solidFill>
                  <a:srgbClr val="002A7E"/>
                </a:solidFill>
                <a:latin typeface="Arial" panose="020B0604020202020204" pitchFamily="34" charset="0"/>
                <a:cs typeface="Arial" panose="020B0604020202020204" pitchFamily="34" charset="0"/>
                <a:sym typeface="Arial"/>
              </a:rPr>
              <a:t>τα κριτήρια και παράγοντες που μπορούν να ληφθούν υπόψη κατά τον έλεγχο άμεσης ξένης επένδυσης</a:t>
            </a:r>
          </a:p>
          <a:p>
            <a:pPr marL="1252538" indent="-795338" algn="just" defTabSz="821055">
              <a:spcBef>
                <a:spcPts val="6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600" b="0" dirty="0">
                <a:solidFill>
                  <a:srgbClr val="002A7E"/>
                </a:solidFill>
                <a:latin typeface="Arial" panose="020B0604020202020204" pitchFamily="34" charset="0"/>
                <a:cs typeface="Arial" panose="020B0604020202020204" pitchFamily="34" charset="0"/>
                <a:sym typeface="Arial"/>
              </a:rPr>
              <a:t>τη διαδικασία ελέγχου άμεσης ξένης επένδυσης </a:t>
            </a:r>
          </a:p>
          <a:p>
            <a:pPr marL="1252538" indent="-795338" algn="just" defTabSz="821055">
              <a:spcBef>
                <a:spcPts val="6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600" b="0" dirty="0">
                <a:solidFill>
                  <a:srgbClr val="002A7E"/>
                </a:solidFill>
                <a:latin typeface="Arial" panose="020B0604020202020204" pitchFamily="34" charset="0"/>
                <a:cs typeface="Arial" panose="020B0604020202020204" pitchFamily="34" charset="0"/>
                <a:sym typeface="Arial"/>
              </a:rPr>
              <a:t>τις εκτελεστικές αρμοδιότητες της αρμόδιας αρχής</a:t>
            </a:r>
          </a:p>
          <a:p>
            <a:pPr marL="457200" algn="just" defTabSz="821055">
              <a:spcBef>
                <a:spcPts val="6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600" b="0" dirty="0">
              <a:solidFill>
                <a:srgbClr val="002A7E"/>
              </a:solidFill>
              <a:latin typeface="Arial" panose="020B0604020202020204" pitchFamily="34" charset="0"/>
              <a:cs typeface="Arial" panose="020B0604020202020204" pitchFamily="34" charset="0"/>
              <a:sym typeface="Arial"/>
            </a:endParaRPr>
          </a:p>
          <a:p>
            <a:pPr marL="457200" algn="just" defTabSz="821055">
              <a:spcBef>
                <a:spcPts val="6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600" u="sng" dirty="0">
                <a:solidFill>
                  <a:srgbClr val="002A7E"/>
                </a:solidFill>
                <a:latin typeface="Arial" panose="020B0604020202020204" pitchFamily="34" charset="0"/>
                <a:cs typeface="Arial" panose="020B0604020202020204" pitchFamily="34" charset="0"/>
                <a:sym typeface="Arial" panose="020B0604020202020204"/>
              </a:rPr>
              <a:t>Κύριος στόχος</a:t>
            </a:r>
            <a:r>
              <a:rPr lang="el-GR" sz="3600" dirty="0">
                <a:solidFill>
                  <a:srgbClr val="002A7E"/>
                </a:solidFill>
                <a:latin typeface="Arial" panose="020B0604020202020204" pitchFamily="34" charset="0"/>
                <a:cs typeface="Arial" panose="020B0604020202020204" pitchFamily="34" charset="0"/>
                <a:sym typeface="Arial" panose="020B0604020202020204"/>
              </a:rPr>
              <a:t> </a:t>
            </a:r>
            <a:r>
              <a:rPr lang="el-GR" sz="3600" b="0" dirty="0">
                <a:solidFill>
                  <a:srgbClr val="002A7E"/>
                </a:solidFill>
                <a:latin typeface="Arial" panose="020B0604020202020204" pitchFamily="34" charset="0"/>
                <a:cs typeface="Arial" panose="020B0604020202020204" pitchFamily="34" charset="0"/>
                <a:sym typeface="Arial"/>
              </a:rPr>
              <a:t>η προστασία ευαίσθητων τομέων της οικονομίας από επενδύσεις εκτός της ΕΕ που δύναται να θέσουν σε κίνδυνο την ασφάλεια της Δημοκρατίας</a:t>
            </a:r>
          </a:p>
          <a:p>
            <a:pPr marL="1252538" indent="-795338" algn="just" defTabSz="821055">
              <a:spcBef>
                <a:spcPts val="600"/>
              </a:spcBef>
              <a:spcAft>
                <a:spcPts val="6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endParaRPr lang="el-GR" sz="3600" b="0" dirty="0">
              <a:solidFill>
                <a:srgbClr val="002A7E"/>
              </a:solidFill>
              <a:latin typeface="Arial" panose="020B0604020202020204" pitchFamily="34" charset="0"/>
              <a:cs typeface="Arial" panose="020B0604020202020204" pitchFamily="34" charset="0"/>
              <a:sym typeface="Arial"/>
            </a:endParaRPr>
          </a:p>
          <a:p>
            <a:pPr marL="536575" lvl="1" indent="0" algn="just" defTabSz="821055">
              <a:spcBef>
                <a:spcPts val="6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7" name="01/…">
            <a:extLst>
              <a:ext uri="{FF2B5EF4-FFF2-40B4-BE49-F238E27FC236}">
                <a16:creationId xmlns:a16="http://schemas.microsoft.com/office/drawing/2014/main" id="{8742DA0C-08A9-BFC7-006B-CA191FD71492}"/>
              </a:ext>
            </a:extLst>
          </p:cNvPr>
          <p:cNvSpPr txBox="1"/>
          <p:nvPr/>
        </p:nvSpPr>
        <p:spPr>
          <a:xfrm>
            <a:off x="295050" y="2825799"/>
            <a:ext cx="23413110" cy="625772"/>
          </a:xfrm>
          <a:prstGeom prst="rect">
            <a:avLst/>
          </a:prstGeom>
          <a:ln w="12700">
            <a:miter lim="400000"/>
          </a:ln>
        </p:spPr>
        <p:txBody>
          <a:bodyPr wrap="square" lIns="50780" tIns="50780" rIns="50780" bIns="50780">
            <a:spAutoFit/>
          </a:bodyPr>
          <a:lstStyle/>
          <a:p>
            <a:pPr lvl="1" indent="0"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pic>
        <p:nvPicPr>
          <p:cNvPr id="5" name="Picture 2" descr="Επιχειρηματική Χρηματοδότηση ΤΕΠΙΧ ΙΙ - Ifbs">
            <a:extLst>
              <a:ext uri="{FF2B5EF4-FFF2-40B4-BE49-F238E27FC236}">
                <a16:creationId xmlns:a16="http://schemas.microsoft.com/office/drawing/2014/main" id="{8374E1CD-93A0-AD6C-A851-101635F2D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0" y="3836863"/>
            <a:ext cx="6465665" cy="464374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667CE1D-7338-F9FA-AF83-0534BC413927}"/>
              </a:ext>
            </a:extLst>
          </p:cNvPr>
          <p:cNvSpPr>
            <a:spLocks noGrp="1"/>
          </p:cNvSpPr>
          <p:nvPr>
            <p:ph type="sldNum" sz="quarter" idx="12"/>
          </p:nvPr>
        </p:nvSpPr>
        <p:spPr/>
        <p:txBody>
          <a:bodyPr/>
          <a:lstStyle/>
          <a:p>
            <a:fld id="{2E8DE51F-38A4-4EEC-85CE-1C9509C2B507}" type="slidenum">
              <a:rPr lang="el-GR" smtClean="0"/>
              <a:t>30</a:t>
            </a:fld>
            <a:endParaRPr lang="el-GR" dirty="0"/>
          </a:p>
        </p:txBody>
      </p:sp>
    </p:spTree>
    <p:extLst>
      <p:ext uri="{BB962C8B-B14F-4D97-AF65-F5344CB8AC3E}">
        <p14:creationId xmlns:p14="http://schemas.microsoft.com/office/powerpoint/2010/main" val="19414092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3"/>
          <a:stretch>
            <a:fillRect/>
          </a:stretch>
        </p:blipFill>
        <p:spPr>
          <a:xfrm>
            <a:off x="8683277"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14" name="Shape">
            <a:extLst>
              <a:ext uri="{FF2B5EF4-FFF2-40B4-BE49-F238E27FC236}">
                <a16:creationId xmlns:a16="http://schemas.microsoft.com/office/drawing/2014/main" id="{C9158948-A6C3-40FA-439A-EB9176280273}"/>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3" name="TextBox 2">
            <a:extLst>
              <a:ext uri="{FF2B5EF4-FFF2-40B4-BE49-F238E27FC236}">
                <a16:creationId xmlns:a16="http://schemas.microsoft.com/office/drawing/2014/main" id="{6F291AC9-3036-49F1-9A2F-9271A1E118E1}"/>
              </a:ext>
            </a:extLst>
          </p:cNvPr>
          <p:cNvSpPr txBox="1"/>
          <p:nvPr/>
        </p:nvSpPr>
        <p:spPr>
          <a:xfrm>
            <a:off x="295050" y="-191939"/>
            <a:ext cx="14613645"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2A7E"/>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2" name="AutoShape 2" descr="Χρηματοοικονομικός επίτροπος: Περιπτώσεις κατάχρησης εξουσίας από τράπεζες  (VID) | AlphaNews.Live">
            <a:extLst>
              <a:ext uri="{FF2B5EF4-FFF2-40B4-BE49-F238E27FC236}">
                <a16:creationId xmlns:a16="http://schemas.microsoft.com/office/drawing/2014/main" id="{AEA0295F-8DB4-123E-D965-DA6AD105CC2C}"/>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descr="Επιχειρηματική Χρηματοδότηση ΤΕΠΙΧ ΙΙ - Ifbs">
            <a:extLst>
              <a:ext uri="{FF2B5EF4-FFF2-40B4-BE49-F238E27FC236}">
                <a16:creationId xmlns:a16="http://schemas.microsoft.com/office/drawing/2014/main" id="{D85D5F1C-192C-F3B3-CE7E-A1BC8B3A9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0" y="3836863"/>
            <a:ext cx="6465665" cy="4643749"/>
          </a:xfrm>
          <a:prstGeom prst="rect">
            <a:avLst/>
          </a:prstGeom>
          <a:noFill/>
          <a:extLst>
            <a:ext uri="{909E8E84-426E-40DD-AFC4-6F175D3DCCD1}">
              <a14:hiddenFill xmlns:a14="http://schemas.microsoft.com/office/drawing/2010/main">
                <a:solidFill>
                  <a:srgbClr val="FFFFFF"/>
                </a:solidFill>
              </a14:hiddenFill>
            </a:ext>
          </a:extLst>
        </p:spPr>
      </p:pic>
      <p:sp>
        <p:nvSpPr>
          <p:cNvPr id="6" name="01/…">
            <a:extLst>
              <a:ext uri="{FF2B5EF4-FFF2-40B4-BE49-F238E27FC236}">
                <a16:creationId xmlns:a16="http://schemas.microsoft.com/office/drawing/2014/main" id="{09B15230-8E35-3016-9315-67159F394D81}"/>
              </a:ext>
            </a:extLst>
          </p:cNvPr>
          <p:cNvSpPr txBox="1"/>
          <p:nvPr/>
        </p:nvSpPr>
        <p:spPr>
          <a:xfrm>
            <a:off x="7549804" y="3082575"/>
            <a:ext cx="15659443" cy="8427908"/>
          </a:xfrm>
          <a:prstGeom prst="rect">
            <a:avLst/>
          </a:prstGeom>
          <a:ln w="12700">
            <a:miter lim="400000"/>
          </a:ln>
        </p:spPr>
        <p:txBody>
          <a:bodyPr wrap="square" lIns="50780" tIns="50780" rIns="50780" bIns="50780">
            <a:spAutoFit/>
          </a:bodyPr>
          <a:lstStyle/>
          <a:p>
            <a:pPr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600" dirty="0">
                <a:solidFill>
                  <a:srgbClr val="002A7E"/>
                </a:solidFill>
                <a:latin typeface="Arial" panose="020B0604020202020204" pitchFamily="34" charset="0"/>
                <a:cs typeface="Arial" panose="020B0604020202020204" pitchFamily="34" charset="0"/>
                <a:sym typeface="Arial" panose="020B0604020202020204"/>
              </a:rPr>
              <a:t>Ρύθμιση της λειτουργίας των Κυπριακών Εταιρειών Διοίκησης Οργανισμών Συλλογικών Επενδύσεων </a:t>
            </a:r>
            <a:r>
              <a:rPr lang="en-US" sz="3600" dirty="0">
                <a:solidFill>
                  <a:srgbClr val="002A7E"/>
                </a:solidFill>
                <a:latin typeface="Arial" panose="020B0604020202020204" pitchFamily="34" charset="0"/>
                <a:cs typeface="Arial" panose="020B0604020202020204" pitchFamily="34" charset="0"/>
                <a:sym typeface="Arial" panose="020B0604020202020204"/>
              </a:rPr>
              <a:t>(</a:t>
            </a:r>
            <a:r>
              <a:rPr lang="el-GR" sz="3600" dirty="0">
                <a:solidFill>
                  <a:srgbClr val="002A7E"/>
                </a:solidFill>
                <a:latin typeface="Arial" panose="020B0604020202020204" pitchFamily="34" charset="0"/>
                <a:cs typeface="Arial" panose="020B0604020202020204" pitchFamily="34" charset="0"/>
                <a:sym typeface="Arial" panose="020B0604020202020204"/>
              </a:rPr>
              <a:t>ΟΣΕ) και Συναφών Θεμάτων (</a:t>
            </a:r>
            <a:r>
              <a:rPr lang="en-US" sz="3600" dirty="0">
                <a:solidFill>
                  <a:srgbClr val="002A7E"/>
                </a:solidFill>
                <a:latin typeface="Arial" panose="020B0604020202020204" pitchFamily="34" charset="0"/>
                <a:cs typeface="Arial" panose="020B0604020202020204" pitchFamily="34" charset="0"/>
                <a:sym typeface="Arial" panose="020B0604020202020204"/>
              </a:rPr>
              <a:t>Fund Administrations)</a:t>
            </a:r>
            <a:r>
              <a:rPr lang="el-GR" sz="3600" dirty="0">
                <a:solidFill>
                  <a:srgbClr val="002A7E"/>
                </a:solidFill>
                <a:latin typeface="Arial" panose="020B0604020202020204" pitchFamily="34" charset="0"/>
                <a:cs typeface="Arial" panose="020B0604020202020204" pitchFamily="34" charset="0"/>
                <a:sym typeface="Arial" panose="020B0604020202020204"/>
              </a:rPr>
              <a:t> </a:t>
            </a:r>
            <a:endParaRPr lang="en-US" sz="3600" dirty="0">
              <a:solidFill>
                <a:srgbClr val="002A7E"/>
              </a:solidFill>
              <a:latin typeface="Arial" panose="020B0604020202020204" pitchFamily="34" charset="0"/>
              <a:cs typeface="Arial" panose="020B0604020202020204" pitchFamily="34" charset="0"/>
              <a:sym typeface="Arial" panose="020B0604020202020204"/>
            </a:endParaRPr>
          </a:p>
          <a:p>
            <a:pPr marL="457200"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600" b="0" dirty="0">
                <a:solidFill>
                  <a:srgbClr val="002A7E"/>
                </a:solidFill>
                <a:latin typeface="Arial" panose="020B0604020202020204" pitchFamily="34" charset="0"/>
                <a:cs typeface="Arial" panose="020B0604020202020204" pitchFamily="34" charset="0"/>
                <a:sym typeface="Arial" panose="020B0604020202020204"/>
              </a:rPr>
              <a:t>Παροχή ασφάλειας στους επενδυτές </a:t>
            </a:r>
          </a:p>
          <a:p>
            <a:pPr marL="457200"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600" b="0" dirty="0">
                <a:solidFill>
                  <a:srgbClr val="002A7E"/>
                </a:solidFill>
                <a:latin typeface="Arial" panose="020B0604020202020204" pitchFamily="34" charset="0"/>
                <a:cs typeface="Arial" panose="020B0604020202020204" pitchFamily="34" charset="0"/>
                <a:sym typeface="Arial" panose="020B0604020202020204"/>
              </a:rPr>
              <a:t>Αύξηση της ελκυστικότητας της Κύπρου στους Διαχειριστές Επενδυτικών Ταμείων</a:t>
            </a:r>
          </a:p>
          <a:p>
            <a:pPr marL="457200"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600" b="0" dirty="0">
                <a:solidFill>
                  <a:srgbClr val="002A7E"/>
                </a:solidFill>
                <a:latin typeface="Arial" panose="020B0604020202020204" pitchFamily="34" charset="0"/>
                <a:cs typeface="Arial" panose="020B0604020202020204" pitchFamily="34" charset="0"/>
                <a:sym typeface="Arial" panose="020B0604020202020204"/>
              </a:rPr>
              <a:t>Εξειδίκευση στον τομέα συλλογικών επενδύσεων, επιτρέποντας στους διαχειριστές επενδύσεων την ανάθεση των λειτουργιών διοικητικής υποστήριξης (</a:t>
            </a:r>
            <a:r>
              <a:rPr lang="el-GR" sz="3600" b="0" dirty="0" err="1">
                <a:solidFill>
                  <a:srgbClr val="002A7E"/>
                </a:solidFill>
                <a:latin typeface="Arial" panose="020B0604020202020204" pitchFamily="34" charset="0"/>
                <a:cs typeface="Arial" panose="020B0604020202020204" pitchFamily="34" charset="0"/>
                <a:sym typeface="Arial" panose="020B0604020202020204"/>
              </a:rPr>
              <a:t>back</a:t>
            </a:r>
            <a:r>
              <a:rPr lang="el-GR" sz="3600" b="0" dirty="0">
                <a:solidFill>
                  <a:srgbClr val="002A7E"/>
                </a:solidFill>
                <a:latin typeface="Arial" panose="020B0604020202020204" pitchFamily="34" charset="0"/>
                <a:cs typeface="Arial" panose="020B0604020202020204" pitchFamily="34" charset="0"/>
                <a:sym typeface="Arial" panose="020B0604020202020204"/>
              </a:rPr>
              <a:t> office) των ΟΣΕ σε εξειδικευμένους και ελεγχόμενους επαγγελματίες, επικεντρώνοντας τις ενέργειες τους στη διαχείριση των επενδύσεων των ΟΣΕ δηλαδή στη διαχείριση κινδύνων και στη διαχείριση χαρτοφυλακίου</a:t>
            </a:r>
          </a:p>
          <a:p>
            <a:pPr marL="536575" lvl="1" indent="0" algn="just" defTabSz="821055">
              <a:spcBef>
                <a:spcPts val="6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7" name="01/…">
            <a:extLst>
              <a:ext uri="{FF2B5EF4-FFF2-40B4-BE49-F238E27FC236}">
                <a16:creationId xmlns:a16="http://schemas.microsoft.com/office/drawing/2014/main" id="{8742DA0C-08A9-BFC7-006B-CA191FD71492}"/>
              </a:ext>
            </a:extLst>
          </p:cNvPr>
          <p:cNvSpPr txBox="1"/>
          <p:nvPr/>
        </p:nvSpPr>
        <p:spPr>
          <a:xfrm>
            <a:off x="295050" y="2769689"/>
            <a:ext cx="23413110" cy="625772"/>
          </a:xfrm>
          <a:prstGeom prst="rect">
            <a:avLst/>
          </a:prstGeom>
          <a:ln w="12700">
            <a:miter lim="400000"/>
          </a:ln>
        </p:spPr>
        <p:txBody>
          <a:bodyPr wrap="square" lIns="50780" tIns="50780" rIns="50780" bIns="50780">
            <a:spAutoFit/>
          </a:bodyPr>
          <a:lstStyle/>
          <a:p>
            <a:pPr lvl="1" indent="0"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4" name="Slide Number Placeholder 3">
            <a:extLst>
              <a:ext uri="{FF2B5EF4-FFF2-40B4-BE49-F238E27FC236}">
                <a16:creationId xmlns:a16="http://schemas.microsoft.com/office/drawing/2014/main" id="{AA6B14D6-8756-14C8-6A87-678145F96A00}"/>
              </a:ext>
            </a:extLst>
          </p:cNvPr>
          <p:cNvSpPr>
            <a:spLocks noGrp="1"/>
          </p:cNvSpPr>
          <p:nvPr>
            <p:ph type="sldNum" sz="quarter" idx="12"/>
          </p:nvPr>
        </p:nvSpPr>
        <p:spPr/>
        <p:txBody>
          <a:bodyPr/>
          <a:lstStyle/>
          <a:p>
            <a:fld id="{2E8DE51F-38A4-4EEC-85CE-1C9509C2B507}" type="slidenum">
              <a:rPr lang="el-GR" smtClean="0"/>
              <a:t>31</a:t>
            </a:fld>
            <a:endParaRPr lang="el-GR" dirty="0"/>
          </a:p>
        </p:txBody>
      </p:sp>
      <p:sp>
        <p:nvSpPr>
          <p:cNvPr id="8" name="TextBox 7">
            <a:extLst>
              <a:ext uri="{FF2B5EF4-FFF2-40B4-BE49-F238E27FC236}">
                <a16:creationId xmlns:a16="http://schemas.microsoft.com/office/drawing/2014/main" id="{C216D298-2AEF-EFB9-25F6-D5EDC7CAA177}"/>
              </a:ext>
            </a:extLst>
          </p:cNvPr>
          <p:cNvSpPr txBox="1"/>
          <p:nvPr/>
        </p:nvSpPr>
        <p:spPr>
          <a:xfrm>
            <a:off x="295049" y="445229"/>
            <a:ext cx="1461364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9. Ενίσχυση πλαισίου Ξένων Επενδύσεων (2/2)</a:t>
            </a: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408311990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2CA939-1E78-61CF-DE04-4D2D7BD9716A}"/>
              </a:ext>
            </a:extLst>
          </p:cNvPr>
          <p:cNvPicPr>
            <a:picLocks noChangeAspect="1"/>
          </p:cNvPicPr>
          <p:nvPr/>
        </p:nvPicPr>
        <p:blipFill>
          <a:blip r:embed="rId3"/>
          <a:stretch>
            <a:fillRect/>
          </a:stretch>
        </p:blipFill>
        <p:spPr>
          <a:xfrm>
            <a:off x="15553468" y="2019510"/>
            <a:ext cx="8207295" cy="5586477"/>
          </a:xfrm>
          <a:prstGeom prst="rect">
            <a:avLst/>
          </a:prstGeom>
        </p:spPr>
      </p:pic>
      <p:pic>
        <p:nvPicPr>
          <p:cNvPr id="153" name="Image" descr="Image"/>
          <p:cNvPicPr>
            <a:picLocks noChangeAspect="1"/>
          </p:cNvPicPr>
          <p:nvPr/>
        </p:nvPicPr>
        <p:blipFill>
          <a:blip r:embed="rId4"/>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14" name="Shape">
            <a:extLst>
              <a:ext uri="{FF2B5EF4-FFF2-40B4-BE49-F238E27FC236}">
                <a16:creationId xmlns:a16="http://schemas.microsoft.com/office/drawing/2014/main" id="{C9158948-A6C3-40FA-439A-EB9176280273}"/>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3" name="TextBox 2">
            <a:extLst>
              <a:ext uri="{FF2B5EF4-FFF2-40B4-BE49-F238E27FC236}">
                <a16:creationId xmlns:a16="http://schemas.microsoft.com/office/drawing/2014/main" id="{6F291AC9-3036-49F1-9A2F-9271A1E118E1}"/>
              </a:ext>
            </a:extLst>
          </p:cNvPr>
          <p:cNvSpPr txBox="1"/>
          <p:nvPr/>
        </p:nvSpPr>
        <p:spPr>
          <a:xfrm>
            <a:off x="295050" y="-707378"/>
            <a:ext cx="15258418" cy="3734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10. Υλοποίηση της Μεταρρύθμισης της Δημόσιας Υπηρεσίας </a:t>
            </a:r>
          </a:p>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5" name="01/…">
            <a:extLst>
              <a:ext uri="{FF2B5EF4-FFF2-40B4-BE49-F238E27FC236}">
                <a16:creationId xmlns:a16="http://schemas.microsoft.com/office/drawing/2014/main" id="{61C28CEC-B4CA-D102-CE82-10F2036405A1}"/>
              </a:ext>
            </a:extLst>
          </p:cNvPr>
          <p:cNvSpPr txBox="1"/>
          <p:nvPr/>
        </p:nvSpPr>
        <p:spPr>
          <a:xfrm>
            <a:off x="295050" y="2158563"/>
            <a:ext cx="16044880" cy="10274567"/>
          </a:xfrm>
          <a:prstGeom prst="rect">
            <a:avLst/>
          </a:prstGeom>
          <a:ln w="12700">
            <a:miter lim="400000"/>
          </a:ln>
        </p:spPr>
        <p:txBody>
          <a:bodyPr wrap="square" lIns="50780" tIns="50780" rIns="50780" bIns="50780">
            <a:spAutoFit/>
          </a:bodyPr>
          <a:lstStyle/>
          <a:p>
            <a:pPr lvl="1" indent="0"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400" dirty="0">
                <a:solidFill>
                  <a:srgbClr val="002A7E"/>
                </a:solidFill>
                <a:latin typeface="Arial" panose="020B0604020202020204" pitchFamily="34" charset="0"/>
                <a:cs typeface="Arial" panose="020B0604020202020204" pitchFamily="34" charset="0"/>
                <a:sym typeface="Arial" panose="020B0604020202020204"/>
              </a:rPr>
              <a:t>(Α)Ρύθμιση ευέλικτων μορφών απασχόλησης</a:t>
            </a:r>
          </a:p>
          <a:p>
            <a:pPr marL="457200" lvl="1"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Το πλαίσιο πολιτικής εγκρίθηκε από το </a:t>
            </a:r>
            <a:r>
              <a:rPr lang="el-GR" sz="3400" b="0" dirty="0" err="1">
                <a:solidFill>
                  <a:srgbClr val="002A7E"/>
                </a:solidFill>
                <a:latin typeface="Arial" panose="020B0604020202020204" pitchFamily="34" charset="0"/>
                <a:cs typeface="Arial" panose="020B0604020202020204" pitchFamily="34" charset="0"/>
                <a:sym typeface="Arial" panose="020B0604020202020204"/>
              </a:rPr>
              <a:t>ΥΣ</a:t>
            </a:r>
            <a:r>
              <a:rPr lang="el-GR" sz="3400" b="0" dirty="0">
                <a:solidFill>
                  <a:srgbClr val="002A7E"/>
                </a:solidFill>
                <a:latin typeface="Arial" panose="020B0604020202020204" pitchFamily="34" charset="0"/>
                <a:cs typeface="Arial" panose="020B0604020202020204" pitchFamily="34" charset="0"/>
                <a:sym typeface="Arial" panose="020B0604020202020204"/>
              </a:rPr>
              <a:t> τον Αύγουστο 2023</a:t>
            </a:r>
          </a:p>
          <a:p>
            <a:pPr marL="457200" lvl="1"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Αφορά: </a:t>
            </a:r>
          </a:p>
          <a:p>
            <a:pPr marL="1173163" lvl="1" indent="-715963" algn="just" defTabSz="821055">
              <a:spcBef>
                <a:spcPts val="1200"/>
              </a:spcBef>
              <a:spcAft>
                <a:spcPts val="12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στην εφαρμογή της μεικτής τηλεργασίας</a:t>
            </a:r>
          </a:p>
          <a:p>
            <a:pPr marL="1173163" lvl="1" indent="-715963" algn="just" defTabSz="821055">
              <a:spcBef>
                <a:spcPts val="1200"/>
              </a:spcBef>
              <a:spcAft>
                <a:spcPts val="12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στην εφαρμογή μειωμένης απασχόλησης μέχρι 2 ώρες το μέγιστο, με ανάλογη μείωση απολαβών, για γονείς παιδιών μέχρι 8 ετών και φροντιστές καθώς, και υπαλλήλους με αναπηρία ή που παρουσιάζουν προβλήματα υγείας που δυσκολεύουν την απασχόλησή τους σε πλήρη βάση</a:t>
            </a:r>
          </a:p>
          <a:p>
            <a:pPr marL="1173163" lvl="1" indent="-715963" algn="just" defTabSz="821055">
              <a:spcBef>
                <a:spcPts val="1200"/>
              </a:spcBef>
              <a:spcAft>
                <a:spcPts val="1200"/>
              </a:spcAft>
              <a:buClr>
                <a:srgbClr val="C00000"/>
              </a:buClr>
              <a:buFont typeface="Wingdings" panose="05000000000000000000" pitchFamily="2" charset="2"/>
              <a:buChar char="ü"/>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στην επέκταση του ευέλικτου ωραρίου εργασίας από 1½ ώρα σε 2 </a:t>
            </a:r>
          </a:p>
          <a:p>
            <a:pPr marL="457200" lvl="1" indent="0"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2A7E"/>
              </a:solidFill>
              <a:latin typeface="Arial" panose="020B0604020202020204" pitchFamily="34" charset="0"/>
              <a:cs typeface="Arial" panose="020B0604020202020204" pitchFamily="34" charset="0"/>
              <a:sym typeface="Arial" panose="020B0604020202020204"/>
            </a:endParaRPr>
          </a:p>
          <a:p>
            <a:pPr lvl="1" indent="0"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400" dirty="0">
                <a:solidFill>
                  <a:srgbClr val="002A7E"/>
                </a:solidFill>
                <a:latin typeface="Arial" panose="020B0604020202020204" pitchFamily="34" charset="0"/>
                <a:cs typeface="Arial" panose="020B0604020202020204" pitchFamily="34" charset="0"/>
                <a:sym typeface="Arial" panose="020B0604020202020204"/>
              </a:rPr>
              <a:t>(Β)Τροποποίηση των Σχεδίων Υπηρεσίας των θέσεων </a:t>
            </a:r>
            <a:r>
              <a:rPr lang="el-GR" sz="3400" dirty="0" err="1">
                <a:solidFill>
                  <a:srgbClr val="002A7E"/>
                </a:solidFill>
                <a:latin typeface="Arial" panose="020B0604020202020204" pitchFamily="34" charset="0"/>
                <a:cs typeface="Arial" panose="020B0604020202020204" pitchFamily="34" charset="0"/>
                <a:sym typeface="Arial" panose="020B0604020202020204"/>
              </a:rPr>
              <a:t>Διατμηματικής</a:t>
            </a:r>
            <a:r>
              <a:rPr lang="el-GR" sz="3400" dirty="0">
                <a:solidFill>
                  <a:srgbClr val="002A7E"/>
                </a:solidFill>
                <a:latin typeface="Arial" panose="020B0604020202020204" pitchFamily="34" charset="0"/>
                <a:cs typeface="Arial" panose="020B0604020202020204" pitchFamily="34" charset="0"/>
                <a:sym typeface="Arial" panose="020B0604020202020204"/>
              </a:rPr>
              <a:t> Προαγωγής και Πρώτου Διορισμού και Προαγωγής</a:t>
            </a:r>
          </a:p>
          <a:p>
            <a:pPr marL="457200" lvl="1"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400" b="0" dirty="0">
                <a:solidFill>
                  <a:srgbClr val="002A7E"/>
                </a:solidFill>
                <a:latin typeface="Arial" panose="020B0604020202020204" pitchFamily="34" charset="0"/>
                <a:cs typeface="Arial" panose="020B0604020202020204" pitchFamily="34" charset="0"/>
                <a:sym typeface="Arial" panose="020B0604020202020204"/>
              </a:rPr>
              <a:t>Εγκρίθηκαν από το </a:t>
            </a:r>
            <a:r>
              <a:rPr lang="el-GR" sz="3400" b="0" dirty="0" err="1">
                <a:solidFill>
                  <a:srgbClr val="002A7E"/>
                </a:solidFill>
                <a:latin typeface="Arial" panose="020B0604020202020204" pitchFamily="34" charset="0"/>
                <a:cs typeface="Arial" panose="020B0604020202020204" pitchFamily="34" charset="0"/>
                <a:sym typeface="Arial" panose="020B0604020202020204"/>
              </a:rPr>
              <a:t>ΥΣ</a:t>
            </a:r>
            <a:r>
              <a:rPr lang="el-GR" sz="3400" b="0" dirty="0">
                <a:solidFill>
                  <a:srgbClr val="002A7E"/>
                </a:solidFill>
                <a:latin typeface="Arial" panose="020B0604020202020204" pitchFamily="34" charset="0"/>
                <a:cs typeface="Arial" panose="020B0604020202020204" pitchFamily="34" charset="0"/>
                <a:sym typeface="Arial" panose="020B0604020202020204"/>
              </a:rPr>
              <a:t> και προωθήθηκαν στη </a:t>
            </a:r>
            <a:r>
              <a:rPr lang="el-GR" sz="3400" b="0" dirty="0" err="1">
                <a:solidFill>
                  <a:srgbClr val="002A7E"/>
                </a:solidFill>
                <a:latin typeface="Arial" panose="020B0604020202020204" pitchFamily="34" charset="0"/>
                <a:cs typeface="Arial" panose="020B0604020202020204" pitchFamily="34" charset="0"/>
                <a:sym typeface="Arial" panose="020B0604020202020204"/>
              </a:rPr>
              <a:t>ΒτΑ</a:t>
            </a:r>
            <a:r>
              <a:rPr lang="el-GR" sz="3400" b="0" dirty="0">
                <a:solidFill>
                  <a:srgbClr val="002A7E"/>
                </a:solidFill>
                <a:latin typeface="Arial" panose="020B0604020202020204" pitchFamily="34" charset="0"/>
                <a:cs typeface="Arial" panose="020B0604020202020204" pitchFamily="34" charset="0"/>
                <a:sym typeface="Arial" panose="020B0604020202020204"/>
              </a:rPr>
              <a:t> για έγκριση και ψήφιση </a:t>
            </a:r>
          </a:p>
          <a:p>
            <a:pPr marL="457200" lvl="1" indent="-457200" algn="just" defTabSz="821055">
              <a:spcBef>
                <a:spcPts val="1800"/>
              </a:spcBef>
              <a:spcAft>
                <a:spcPts val="18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2" name="AutoShape 2" descr="Χρηματοοικονομικός επίτροπος: Περιπτώσεις κατάχρησης εξουσίας από τράπεζες  (VID) | AlphaNews.Live">
            <a:extLst>
              <a:ext uri="{FF2B5EF4-FFF2-40B4-BE49-F238E27FC236}">
                <a16:creationId xmlns:a16="http://schemas.microsoft.com/office/drawing/2014/main" id="{AEA0295F-8DB4-123E-D965-DA6AD105CC2C}"/>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Slide Number Placeholder 3">
            <a:extLst>
              <a:ext uri="{FF2B5EF4-FFF2-40B4-BE49-F238E27FC236}">
                <a16:creationId xmlns:a16="http://schemas.microsoft.com/office/drawing/2014/main" id="{DCB921EF-4BF0-B9A1-8488-30E18D9E1621}"/>
              </a:ext>
            </a:extLst>
          </p:cNvPr>
          <p:cNvSpPr>
            <a:spLocks noGrp="1"/>
          </p:cNvSpPr>
          <p:nvPr>
            <p:ph type="sldNum" sz="quarter" idx="12"/>
          </p:nvPr>
        </p:nvSpPr>
        <p:spPr/>
        <p:txBody>
          <a:bodyPr/>
          <a:lstStyle/>
          <a:p>
            <a:fld id="{2E8DE51F-38A4-4EEC-85CE-1C9509C2B507}" type="slidenum">
              <a:rPr lang="el-GR" smtClean="0"/>
              <a:t>32</a:t>
            </a:fld>
            <a:endParaRPr lang="el-GR" dirty="0"/>
          </a:p>
        </p:txBody>
      </p:sp>
    </p:spTree>
    <p:extLst>
      <p:ext uri="{BB962C8B-B14F-4D97-AF65-F5344CB8AC3E}">
        <p14:creationId xmlns:p14="http://schemas.microsoft.com/office/powerpoint/2010/main" val="159380151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Πώς η σημερινή οικονομική κατάσταση συσχετίζεται με αυτή του ...">
            <a:extLst>
              <a:ext uri="{FF2B5EF4-FFF2-40B4-BE49-F238E27FC236}">
                <a16:creationId xmlns:a16="http://schemas.microsoft.com/office/drawing/2014/main" id="{4F219DF8-7D9B-4BC3-616F-46EB7F5F657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631"/>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89828" y="5536929"/>
            <a:ext cx="8954753" cy="7786253"/>
          </a:xfrm>
          <a:prstGeom prst="rect">
            <a:avLst/>
          </a:prstGeom>
          <a:noFill/>
          <a:extLst>
            <a:ext uri="{909E8E84-426E-40DD-AFC4-6F175D3DCCD1}">
              <a14:hiddenFill xmlns:a14="http://schemas.microsoft.com/office/drawing/2010/main">
                <a:solidFill>
                  <a:srgbClr val="FFFFFF"/>
                </a:solidFill>
              </a14:hiddenFill>
            </a:ext>
          </a:extLst>
        </p:spPr>
      </p:pic>
      <p:sp>
        <p:nvSpPr>
          <p:cNvPr id="2" name="Shape">
            <a:extLst>
              <a:ext uri="{FF2B5EF4-FFF2-40B4-BE49-F238E27FC236}">
                <a16:creationId xmlns:a16="http://schemas.microsoft.com/office/drawing/2014/main" id="{0A6E4AB5-DBFA-3B4A-C402-3E4F4A61D67E}"/>
              </a:ext>
            </a:extLst>
          </p:cNvPr>
          <p:cNvSpPr/>
          <p:nvPr/>
        </p:nvSpPr>
        <p:spPr>
          <a:xfrm>
            <a:off x="0" y="1409089"/>
            <a:ext cx="23232113" cy="318435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357188" marR="0" lvl="0" algn="l" defTabSz="825500" rtl="0" eaLnBrk="1" fontAlgn="auto" latinLnBrk="0" hangingPunct="0">
              <a:lnSpc>
                <a:spcPct val="100000"/>
              </a:lnSpc>
              <a:spcBef>
                <a:spcPts val="0"/>
              </a:spcBef>
              <a:spcAft>
                <a:spcPts val="0"/>
              </a:spcAft>
              <a:buClrTx/>
              <a:buSzTx/>
              <a:buFontTx/>
              <a:buNone/>
              <a:tabLst/>
              <a:defRPr/>
            </a:pPr>
            <a:r>
              <a:rPr lang="el-GR" sz="4800" cap="all" dirty="0">
                <a:solidFill>
                  <a:srgbClr val="002A7E"/>
                </a:solidFill>
                <a:latin typeface="Arial" panose="020B0604020202020204" pitchFamily="34" charset="0"/>
                <a:cs typeface="Arial" panose="020B0604020202020204" pitchFamily="34" charset="0"/>
              </a:rPr>
              <a:t>ΥΦΙΣΤΑΜΕΝΗ ΚΑΤΑΣΤΑΣΗ ΤΗΣ ΟΙΚΟΝΟΜΙΑΣ ΚΑΙ ΠΡΟΒΛΕΨΕΙΣ</a:t>
            </a:r>
            <a:endParaRPr lang="el-GR" sz="4800" b="1" cap="all" dirty="0">
              <a:solidFill>
                <a:srgbClr val="002A7E"/>
              </a:solidFill>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220181534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87367EE-0B14-6D05-EDA8-57708B660F2D}"/>
              </a:ext>
            </a:extLst>
          </p:cNvPr>
          <p:cNvGraphicFramePr>
            <a:graphicFrameLocks noGrp="1"/>
          </p:cNvGraphicFramePr>
          <p:nvPr>
            <p:ph idx="1"/>
            <p:extLst>
              <p:ext uri="{D42A27DB-BD31-4B8C-83A1-F6EECF244321}">
                <p14:modId xmlns:p14="http://schemas.microsoft.com/office/powerpoint/2010/main" val="3851876805"/>
              </p:ext>
            </p:extLst>
          </p:nvPr>
        </p:nvGraphicFramePr>
        <p:xfrm>
          <a:off x="1503581" y="2110976"/>
          <a:ext cx="21376838" cy="7446138"/>
        </p:xfrm>
        <a:graphic>
          <a:graphicData uri="http://schemas.openxmlformats.org/drawingml/2006/table">
            <a:tbl>
              <a:tblPr firstRow="1" bandRow="1">
                <a:tableStyleId>{5C22544A-7EE6-4342-B048-85BDC9FD1C3A}</a:tableStyleId>
              </a:tblPr>
              <a:tblGrid>
                <a:gridCol w="7156456">
                  <a:extLst>
                    <a:ext uri="{9D8B030D-6E8A-4147-A177-3AD203B41FA5}">
                      <a16:colId xmlns:a16="http://schemas.microsoft.com/office/drawing/2014/main" val="1687331602"/>
                    </a:ext>
                  </a:extLst>
                </a:gridCol>
                <a:gridCol w="7110191">
                  <a:extLst>
                    <a:ext uri="{9D8B030D-6E8A-4147-A177-3AD203B41FA5}">
                      <a16:colId xmlns:a16="http://schemas.microsoft.com/office/drawing/2014/main" val="3856739864"/>
                    </a:ext>
                  </a:extLst>
                </a:gridCol>
                <a:gridCol w="7110191">
                  <a:extLst>
                    <a:ext uri="{9D8B030D-6E8A-4147-A177-3AD203B41FA5}">
                      <a16:colId xmlns:a16="http://schemas.microsoft.com/office/drawing/2014/main" val="92395889"/>
                    </a:ext>
                  </a:extLst>
                </a:gridCol>
              </a:tblGrid>
              <a:tr h="882828">
                <a:tc>
                  <a:txBody>
                    <a:bodyPr/>
                    <a:lstStyle/>
                    <a:p>
                      <a:endParaRPr lang="en-CY" sz="3400" dirty="0">
                        <a:latin typeface="Arial" panose="020B0604020202020204" pitchFamily="34" charset="0"/>
                        <a:cs typeface="Arial" panose="020B0604020202020204" pitchFamily="34" charset="0"/>
                      </a:endParaRPr>
                    </a:p>
                  </a:txBody>
                  <a:tcPr marL="182880" marR="182880" marT="91440" marB="91440">
                    <a:solidFill>
                      <a:schemeClr val="accent1">
                        <a:lumMod val="75000"/>
                      </a:schemeClr>
                    </a:solidFill>
                  </a:tcPr>
                </a:tc>
                <a:tc>
                  <a:txBody>
                    <a:bodyPr/>
                    <a:lstStyle/>
                    <a:p>
                      <a:r>
                        <a:rPr lang="en-US" sz="3400" dirty="0">
                          <a:latin typeface="Arial" panose="020B0604020202020204" pitchFamily="34" charset="0"/>
                          <a:cs typeface="Arial" panose="020B0604020202020204" pitchFamily="34" charset="0"/>
                        </a:rPr>
                        <a:t>2023</a:t>
                      </a:r>
                      <a:endParaRPr lang="en-CY" sz="3400" dirty="0">
                        <a:latin typeface="Arial" panose="020B0604020202020204" pitchFamily="34" charset="0"/>
                        <a:cs typeface="Arial" panose="020B0604020202020204" pitchFamily="34" charset="0"/>
                      </a:endParaRPr>
                    </a:p>
                  </a:txBody>
                  <a:tcPr marL="182880" marR="182880" marT="91440" marB="91440">
                    <a:solidFill>
                      <a:schemeClr val="accent1">
                        <a:lumMod val="75000"/>
                      </a:schemeClr>
                    </a:solidFill>
                  </a:tcPr>
                </a:tc>
                <a:tc>
                  <a:txBody>
                    <a:bodyPr/>
                    <a:lstStyle/>
                    <a:p>
                      <a:r>
                        <a:rPr lang="el-GR" sz="3400" dirty="0">
                          <a:latin typeface="Arial" panose="020B0604020202020204" pitchFamily="34" charset="0"/>
                          <a:cs typeface="Arial" panose="020B0604020202020204" pitchFamily="34" charset="0"/>
                        </a:rPr>
                        <a:t>2024 (πρόβλεψη)</a:t>
                      </a:r>
                      <a:endParaRPr lang="en-CY" sz="3400" dirty="0">
                        <a:latin typeface="Arial" panose="020B0604020202020204" pitchFamily="34" charset="0"/>
                        <a:cs typeface="Arial" panose="020B0604020202020204" pitchFamily="34" charset="0"/>
                      </a:endParaRPr>
                    </a:p>
                  </a:txBody>
                  <a:tcPr marL="182880" marR="182880" marT="91440" marB="91440">
                    <a:solidFill>
                      <a:schemeClr val="accent1">
                        <a:lumMod val="75000"/>
                      </a:schemeClr>
                    </a:solidFill>
                  </a:tcPr>
                </a:tc>
                <a:extLst>
                  <a:ext uri="{0D108BD9-81ED-4DB2-BD59-A6C34878D82A}">
                    <a16:rowId xmlns:a16="http://schemas.microsoft.com/office/drawing/2014/main" val="2516751463"/>
                  </a:ext>
                </a:extLst>
              </a:tr>
              <a:tr h="699169">
                <a:tc>
                  <a:txBody>
                    <a:bodyPr/>
                    <a:lstStyle/>
                    <a:p>
                      <a:pPr algn="l"/>
                      <a:r>
                        <a:rPr lang="el-GR" sz="3400" b="0" dirty="0">
                          <a:latin typeface="Arial" panose="020B0604020202020204" pitchFamily="34" charset="0"/>
                          <a:cs typeface="Arial" panose="020B0604020202020204" pitchFamily="34" charset="0"/>
                        </a:rPr>
                        <a:t>Ρυθμός Ανάπτυξης ΑΕΠ (%)</a:t>
                      </a:r>
                      <a:endParaRPr lang="en-CY" sz="3400" b="0" dirty="0">
                        <a:latin typeface="Arial" panose="020B0604020202020204" pitchFamily="34" charset="0"/>
                        <a:cs typeface="Arial" panose="020B0604020202020204" pitchFamily="34" charset="0"/>
                      </a:endParaRPr>
                    </a:p>
                  </a:txBody>
                  <a:tcPr marL="182880" marR="182880" marT="91440" marB="91440"/>
                </a:tc>
                <a:tc>
                  <a:txBody>
                    <a:bodyPr/>
                    <a:lstStyle/>
                    <a:p>
                      <a:r>
                        <a:rPr lang="el-GR" sz="3400" dirty="0">
                          <a:latin typeface="Arial" panose="020B0604020202020204" pitchFamily="34" charset="0"/>
                          <a:cs typeface="Arial" panose="020B0604020202020204" pitchFamily="34" charset="0"/>
                        </a:rPr>
                        <a:t>2.5</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3400" dirty="0">
                          <a:latin typeface="Arial" panose="020B0604020202020204" pitchFamily="34" charset="0"/>
                          <a:cs typeface="Arial" panose="020B0604020202020204" pitchFamily="34" charset="0"/>
                        </a:rPr>
                        <a:t>2.9</a:t>
                      </a:r>
                      <a:endParaRPr lang="en-CY" sz="34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3347098088"/>
                  </a:ext>
                </a:extLst>
              </a:tr>
              <a:tr h="1215946">
                <a:tc>
                  <a:txBody>
                    <a:bodyPr/>
                    <a:lstStyle/>
                    <a:p>
                      <a:pPr algn="l"/>
                      <a:r>
                        <a:rPr lang="el-GR" sz="3400" dirty="0">
                          <a:latin typeface="Arial" panose="020B0604020202020204" pitchFamily="34" charset="0"/>
                          <a:cs typeface="Arial" panose="020B0604020202020204" pitchFamily="34" charset="0"/>
                        </a:rPr>
                        <a:t>Πληθωρισμός</a:t>
                      </a:r>
                      <a:r>
                        <a:rPr lang="en-US" sz="3400" dirty="0">
                          <a:latin typeface="Arial" panose="020B0604020202020204" pitchFamily="34" charset="0"/>
                          <a:cs typeface="Arial" panose="020B0604020202020204" pitchFamily="34" charset="0"/>
                        </a:rPr>
                        <a:t> (</a:t>
                      </a:r>
                      <a:r>
                        <a:rPr lang="el-GR" sz="3400" dirty="0">
                          <a:latin typeface="Arial" panose="020B0604020202020204" pitchFamily="34" charset="0"/>
                          <a:cs typeface="Arial" panose="020B0604020202020204" pitchFamily="34" charset="0"/>
                        </a:rPr>
                        <a:t>εναρμονισμένος δείκτης)</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l-GR" sz="3400" dirty="0">
                          <a:latin typeface="Arial" panose="020B0604020202020204" pitchFamily="34" charset="0"/>
                          <a:cs typeface="Arial" panose="020B0604020202020204" pitchFamily="34" charset="0"/>
                        </a:rPr>
                        <a:t>3.9</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l-GR" sz="3400" dirty="0">
                          <a:latin typeface="Arial" panose="020B0604020202020204" pitchFamily="34" charset="0"/>
                          <a:cs typeface="Arial" panose="020B0604020202020204" pitchFamily="34" charset="0"/>
                        </a:rPr>
                        <a:t>2.5</a:t>
                      </a:r>
                      <a:endParaRPr lang="en-CY" sz="34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2904104109"/>
                  </a:ext>
                </a:extLst>
              </a:tr>
              <a:tr h="789888">
                <a:tc>
                  <a:txBody>
                    <a:bodyPr/>
                    <a:lstStyle/>
                    <a:p>
                      <a:pPr algn="l"/>
                      <a:r>
                        <a:rPr lang="el-GR" sz="3400" dirty="0">
                          <a:latin typeface="Arial" panose="020B0604020202020204" pitchFamily="34" charset="0"/>
                          <a:cs typeface="Arial" panose="020B0604020202020204" pitchFamily="34" charset="0"/>
                        </a:rPr>
                        <a:t>Ανεργία (% εργατικού δυναμικού)</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l-GR" sz="3400" dirty="0">
                          <a:latin typeface="Arial" panose="020B0604020202020204" pitchFamily="34" charset="0"/>
                          <a:cs typeface="Arial" panose="020B0604020202020204" pitchFamily="34" charset="0"/>
                        </a:rPr>
                        <a:t>6.1</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l-GR" sz="3400" dirty="0">
                          <a:latin typeface="Arial" panose="020B0604020202020204" pitchFamily="34" charset="0"/>
                          <a:cs typeface="Arial" panose="020B0604020202020204" pitchFamily="34" charset="0"/>
                        </a:rPr>
                        <a:t>5.8</a:t>
                      </a:r>
                      <a:endParaRPr lang="en-CY" sz="34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4032478356"/>
                  </a:ext>
                </a:extLst>
              </a:tr>
              <a:tr h="12159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3400">
                          <a:latin typeface="Arial" panose="020B0604020202020204" pitchFamily="34" charset="0"/>
                          <a:cs typeface="Arial" panose="020B0604020202020204" pitchFamily="34" charset="0"/>
                        </a:rPr>
                        <a:t>Δημοσιονομικό Ισοζύγιο (% του ΑΕΠ)</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l-GR" sz="3400" dirty="0">
                          <a:latin typeface="Arial" panose="020B0604020202020204" pitchFamily="34" charset="0"/>
                          <a:cs typeface="Arial" panose="020B0604020202020204" pitchFamily="34" charset="0"/>
                        </a:rPr>
                        <a:t>3.3</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n-CY" sz="3400" dirty="0">
                          <a:latin typeface="Arial" panose="020B0604020202020204" pitchFamily="34" charset="0"/>
                          <a:cs typeface="Arial" panose="020B0604020202020204" pitchFamily="34" charset="0"/>
                        </a:rPr>
                        <a:t>3.0</a:t>
                      </a:r>
                    </a:p>
                  </a:txBody>
                  <a:tcPr marL="182880" marR="182880" marT="91440" marB="91440"/>
                </a:tc>
                <a:extLst>
                  <a:ext uri="{0D108BD9-81ED-4DB2-BD59-A6C34878D82A}">
                    <a16:rowId xmlns:a16="http://schemas.microsoft.com/office/drawing/2014/main" val="1113517793"/>
                  </a:ext>
                </a:extLst>
              </a:tr>
              <a:tr h="982713">
                <a:tc>
                  <a:txBody>
                    <a:bodyPr/>
                    <a:lstStyle/>
                    <a:p>
                      <a:pPr algn="l"/>
                      <a:r>
                        <a:rPr lang="el-GR" sz="3400" dirty="0">
                          <a:latin typeface="Arial" panose="020B0604020202020204" pitchFamily="34" charset="0"/>
                          <a:cs typeface="Arial" panose="020B0604020202020204" pitchFamily="34" charset="0"/>
                        </a:rPr>
                        <a:t>Δημόσιο Χρέος (% του ΑΕΠ)</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l-GR" sz="3400" dirty="0">
                          <a:latin typeface="Arial" panose="020B0604020202020204" pitchFamily="34" charset="0"/>
                          <a:cs typeface="Arial" panose="020B0604020202020204" pitchFamily="34" charset="0"/>
                        </a:rPr>
                        <a:t>77.4</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n-CY" sz="3400" dirty="0">
                          <a:latin typeface="Arial" panose="020B0604020202020204" pitchFamily="34" charset="0"/>
                          <a:cs typeface="Arial" panose="020B0604020202020204" pitchFamily="34" charset="0"/>
                        </a:rPr>
                        <a:t>70.6</a:t>
                      </a:r>
                    </a:p>
                  </a:txBody>
                  <a:tcPr marL="182880" marR="182880" marT="91440" marB="91440"/>
                </a:tc>
                <a:extLst>
                  <a:ext uri="{0D108BD9-81ED-4DB2-BD59-A6C34878D82A}">
                    <a16:rowId xmlns:a16="http://schemas.microsoft.com/office/drawing/2014/main" val="3501851116"/>
                  </a:ext>
                </a:extLst>
              </a:tr>
              <a:tr h="1651269">
                <a:tc>
                  <a:txBody>
                    <a:bodyPr/>
                    <a:lstStyle/>
                    <a:p>
                      <a:pPr algn="l"/>
                      <a:r>
                        <a:rPr lang="el-GR" sz="3400" dirty="0">
                          <a:latin typeface="Arial" panose="020B0604020202020204" pitchFamily="34" charset="0"/>
                          <a:cs typeface="Arial" panose="020B0604020202020204" pitchFamily="34" charset="0"/>
                        </a:rPr>
                        <a:t>Ισοζύγιο Τρεχουσών Συναλλαγών (% του ΑΕΠ)</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n-US" sz="3400" dirty="0">
                          <a:latin typeface="Arial" panose="020B0604020202020204" pitchFamily="34" charset="0"/>
                          <a:cs typeface="Arial" panose="020B0604020202020204" pitchFamily="34" charset="0"/>
                        </a:rPr>
                        <a:t>-12.1</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n-US" sz="3400" dirty="0">
                          <a:latin typeface="Arial" panose="020B0604020202020204" pitchFamily="34" charset="0"/>
                          <a:cs typeface="Arial" panose="020B0604020202020204" pitchFamily="34" charset="0"/>
                        </a:rPr>
                        <a:t>-11.9</a:t>
                      </a:r>
                      <a:endParaRPr lang="en-CY" sz="34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3257381524"/>
                  </a:ext>
                </a:extLst>
              </a:tr>
            </a:tbl>
          </a:graphicData>
        </a:graphic>
      </p:graphicFrame>
      <p:pic>
        <p:nvPicPr>
          <p:cNvPr id="5" name="Image" descr="Image">
            <a:extLst>
              <a:ext uri="{FF2B5EF4-FFF2-40B4-BE49-F238E27FC236}">
                <a16:creationId xmlns:a16="http://schemas.microsoft.com/office/drawing/2014/main" id="{3DA09C0C-AF7A-D1A0-F125-08F36A6BAC09}"/>
              </a:ext>
            </a:extLst>
          </p:cNvPr>
          <p:cNvPicPr>
            <a:picLocks noChangeAspect="1"/>
          </p:cNvPicPr>
          <p:nvPr/>
        </p:nvPicPr>
        <p:blipFill>
          <a:blip r:embed="rId3"/>
          <a:stretch>
            <a:fillRect/>
          </a:stretch>
        </p:blipFill>
        <p:spPr>
          <a:xfrm>
            <a:off x="8900408" y="11132719"/>
            <a:ext cx="15700723" cy="2964340"/>
          </a:xfrm>
          <a:prstGeom prst="rect">
            <a:avLst/>
          </a:prstGeom>
          <a:ln w="12700">
            <a:miter lim="400000"/>
          </a:ln>
        </p:spPr>
      </p:pic>
      <p:sp>
        <p:nvSpPr>
          <p:cNvPr id="11" name="TextBox 10">
            <a:extLst>
              <a:ext uri="{FF2B5EF4-FFF2-40B4-BE49-F238E27FC236}">
                <a16:creationId xmlns:a16="http://schemas.microsoft.com/office/drawing/2014/main" id="{E0B93AA0-2BB1-B519-BCDE-5DA744746DA7}"/>
              </a:ext>
            </a:extLst>
          </p:cNvPr>
          <p:cNvSpPr txBox="1"/>
          <p:nvPr/>
        </p:nvSpPr>
        <p:spPr>
          <a:xfrm>
            <a:off x="10333876" y="12806402"/>
            <a:ext cx="1236102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l-GR" dirty="0"/>
              <a:t>     </a:t>
            </a:r>
            <a:r>
              <a:rPr lang="el-GR" dirty="0">
                <a:solidFill>
                  <a:schemeClr val="bg1"/>
                </a:solidFill>
              </a:rPr>
              <a:t>ΥΠΟΥΡΓΕΙΟ ΟΙΚΟΝΟΜΙΚΩΝ</a:t>
            </a:r>
          </a:p>
        </p:txBody>
      </p:sp>
      <p:sp>
        <p:nvSpPr>
          <p:cNvPr id="7" name="Shape">
            <a:extLst>
              <a:ext uri="{FF2B5EF4-FFF2-40B4-BE49-F238E27FC236}">
                <a16:creationId xmlns:a16="http://schemas.microsoft.com/office/drawing/2014/main" id="{EC8E6282-2674-295C-7202-36D24F17BFC2}"/>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8" name="ΜΗΧΑΝΙΣΜΟΣ ΑΝΑΚΑΜΨΗΣ ΚΑΙ ΑΝΘΕΚΤΙΚΟΤΗΤΑΣ">
            <a:extLst>
              <a:ext uri="{FF2B5EF4-FFF2-40B4-BE49-F238E27FC236}">
                <a16:creationId xmlns:a16="http://schemas.microsoft.com/office/drawing/2014/main" id="{535C8970-3FB9-1275-A78E-D48985D567E5}"/>
              </a:ext>
            </a:extLst>
          </p:cNvPr>
          <p:cNvSpPr txBox="1"/>
          <p:nvPr/>
        </p:nvSpPr>
        <p:spPr>
          <a:xfrm>
            <a:off x="259119" y="271411"/>
            <a:ext cx="14177396" cy="145680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marL="0" marR="0" indent="0" algn="l" defTabSz="825500" rtl="0" fontAlgn="auto" latinLnBrk="0" hangingPunct="0">
              <a:lnSpc>
                <a:spcPct val="100000"/>
              </a:lnSpc>
              <a:spcBef>
                <a:spcPts val="0"/>
              </a:spcBef>
              <a:spcAft>
                <a:spcPts val="0"/>
              </a:spcAft>
              <a:buClrTx/>
              <a:buSzTx/>
              <a:buFontTx/>
              <a:buNone/>
              <a:tabLst/>
            </a:pPr>
            <a:r>
              <a:rPr kumimoji="0" lang="el-GR" sz="4400" b="1" i="0" u="none" strike="noStrike" cap="none" spc="0" normalizeH="0" baseline="0" dirty="0">
                <a:ln>
                  <a:noFill/>
                </a:ln>
                <a:solidFill>
                  <a:srgbClr val="002A7E"/>
                </a:solidFill>
                <a:effectLst/>
                <a:uFillTx/>
                <a:latin typeface="Arial" panose="020B0604020202020204" pitchFamily="34" charset="0"/>
                <a:cs typeface="Arial" panose="020B0604020202020204" pitchFamily="34" charset="0"/>
                <a:sym typeface="Helvetica Neue"/>
              </a:rPr>
              <a:t>Υφιστάμενη Κατάσταση της Οικονομίας και Προβλέψεις (1/2)</a:t>
            </a:r>
            <a:endParaRPr kumimoji="0" lang="en-US" sz="4400" b="1" i="0" u="none" strike="noStrike" cap="none" spc="0" normalizeH="0" baseline="0" dirty="0">
              <a:ln>
                <a:noFill/>
              </a:ln>
              <a:solidFill>
                <a:srgbClr val="002A7E"/>
              </a:solidFill>
              <a:effectLst/>
              <a:uFillTx/>
              <a:latin typeface="Arial" panose="020B0604020202020204" pitchFamily="34" charset="0"/>
              <a:cs typeface="Arial" panose="020B0604020202020204" pitchFamily="34" charset="0"/>
              <a:sym typeface="Helvetica Neue"/>
            </a:endParaRPr>
          </a:p>
        </p:txBody>
      </p:sp>
      <p:sp>
        <p:nvSpPr>
          <p:cNvPr id="2" name="TextBox 1">
            <a:extLst>
              <a:ext uri="{FF2B5EF4-FFF2-40B4-BE49-F238E27FC236}">
                <a16:creationId xmlns:a16="http://schemas.microsoft.com/office/drawing/2014/main" id="{7BEE978D-C88F-0412-E2A0-81C0E66BD13A}"/>
              </a:ext>
            </a:extLst>
          </p:cNvPr>
          <p:cNvSpPr txBox="1"/>
          <p:nvPr/>
        </p:nvSpPr>
        <p:spPr>
          <a:xfrm>
            <a:off x="1987164" y="9966603"/>
            <a:ext cx="21376837"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200" dirty="0">
                <a:solidFill>
                  <a:srgbClr val="00A2FF">
                    <a:lumMod val="50000"/>
                  </a:srgbClr>
                </a:solidFill>
                <a:latin typeface="Arial" panose="020B0604020202020204" pitchFamily="34" charset="0"/>
                <a:cs typeface="Arial" panose="020B0604020202020204" pitchFamily="34" charset="0"/>
                <a:sym typeface="Arial" panose="020B0604020202020204"/>
              </a:rPr>
              <a:t>Πρωτογενές ισοζύγιο 2023: </a:t>
            </a:r>
            <a:r>
              <a:rPr lang="el-GR" sz="3200" b="0" dirty="0">
                <a:solidFill>
                  <a:srgbClr val="00A2FF">
                    <a:lumMod val="50000"/>
                  </a:srgbClr>
                </a:solidFill>
                <a:latin typeface="Arial" panose="020B0604020202020204" pitchFamily="34" charset="0"/>
                <a:cs typeface="Arial" panose="020B0604020202020204" pitchFamily="34" charset="0"/>
                <a:sym typeface="Arial" panose="020B0604020202020204"/>
              </a:rPr>
              <a:t>4,7% του ΑΕΠ</a:t>
            </a:r>
          </a:p>
          <a:p>
            <a:pPr marL="457200" indent="-457200"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200" dirty="0">
                <a:solidFill>
                  <a:srgbClr val="00A2FF">
                    <a:lumMod val="50000"/>
                  </a:srgbClr>
                </a:solidFill>
                <a:latin typeface="Arial" panose="020B0604020202020204" pitchFamily="34" charset="0"/>
                <a:cs typeface="Arial" panose="020B0604020202020204" pitchFamily="34" charset="0"/>
                <a:sym typeface="Arial" panose="020B0604020202020204"/>
              </a:rPr>
              <a:t>Δημόσιο χρέος </a:t>
            </a:r>
            <a:r>
              <a:rPr lang="el-GR" sz="3200" b="0" dirty="0">
                <a:solidFill>
                  <a:srgbClr val="00A2FF">
                    <a:lumMod val="50000"/>
                  </a:srgbClr>
                </a:solidFill>
                <a:latin typeface="Arial" panose="020B0604020202020204" pitchFamily="34" charset="0"/>
                <a:cs typeface="Arial" panose="020B0604020202020204" pitchFamily="34" charset="0"/>
                <a:sym typeface="Arial" panose="020B0604020202020204"/>
              </a:rPr>
              <a:t>ως ποσοστό του ΑΕΠ προβλέπεται ότι θα περιοριστεί </a:t>
            </a:r>
            <a:r>
              <a:rPr lang="el-GR" sz="3200" dirty="0">
                <a:solidFill>
                  <a:srgbClr val="00A2FF">
                    <a:lumMod val="50000"/>
                  </a:srgbClr>
                </a:solidFill>
                <a:latin typeface="Arial" panose="020B0604020202020204" pitchFamily="34" charset="0"/>
                <a:cs typeface="Arial" panose="020B0604020202020204" pitchFamily="34" charset="0"/>
                <a:sym typeface="Arial" panose="020B0604020202020204"/>
              </a:rPr>
              <a:t>κοντά στο 60% τέλος του 2026</a:t>
            </a:r>
          </a:p>
        </p:txBody>
      </p:sp>
      <p:sp>
        <p:nvSpPr>
          <p:cNvPr id="3" name="Slide Number Placeholder 2">
            <a:extLst>
              <a:ext uri="{FF2B5EF4-FFF2-40B4-BE49-F238E27FC236}">
                <a16:creationId xmlns:a16="http://schemas.microsoft.com/office/drawing/2014/main" id="{28376A8B-2A0B-643F-5C00-3F818D5D17EE}"/>
              </a:ext>
            </a:extLst>
          </p:cNvPr>
          <p:cNvSpPr>
            <a:spLocks noGrp="1"/>
          </p:cNvSpPr>
          <p:nvPr>
            <p:ph type="sldNum" sz="quarter" idx="12"/>
          </p:nvPr>
        </p:nvSpPr>
        <p:spPr/>
        <p:txBody>
          <a:bodyPr/>
          <a:lstStyle/>
          <a:p>
            <a:fld id="{2D94F7AE-454E-4C9E-A3B0-6ABCEC81F272}" type="slidenum">
              <a:rPr lang="en-CY" smtClean="0"/>
              <a:t>34</a:t>
            </a:fld>
            <a:endParaRPr lang="en-CY"/>
          </a:p>
        </p:txBody>
      </p:sp>
    </p:spTree>
    <p:extLst>
      <p:ext uri="{BB962C8B-B14F-4D97-AF65-F5344CB8AC3E}">
        <p14:creationId xmlns:p14="http://schemas.microsoft.com/office/powerpoint/2010/main" val="72607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7B237E6-3187-4A3A-F59C-B79ACCA83BCC}"/>
              </a:ext>
            </a:extLst>
          </p:cNvPr>
          <p:cNvSpPr/>
          <p:nvPr/>
        </p:nvSpPr>
        <p:spPr>
          <a:xfrm>
            <a:off x="0" y="-11531"/>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graphicFrame>
        <p:nvGraphicFramePr>
          <p:cNvPr id="4" name="Content Placeholder 3">
            <a:extLst>
              <a:ext uri="{FF2B5EF4-FFF2-40B4-BE49-F238E27FC236}">
                <a16:creationId xmlns:a16="http://schemas.microsoft.com/office/drawing/2014/main" id="{087367EE-0B14-6D05-EDA8-57708B660F2D}"/>
              </a:ext>
            </a:extLst>
          </p:cNvPr>
          <p:cNvGraphicFramePr>
            <a:graphicFrameLocks noGrp="1"/>
          </p:cNvGraphicFramePr>
          <p:nvPr>
            <p:ph idx="1"/>
            <p:extLst>
              <p:ext uri="{D42A27DB-BD31-4B8C-83A1-F6EECF244321}">
                <p14:modId xmlns:p14="http://schemas.microsoft.com/office/powerpoint/2010/main" val="433971163"/>
              </p:ext>
            </p:extLst>
          </p:nvPr>
        </p:nvGraphicFramePr>
        <p:xfrm>
          <a:off x="1194464" y="4314101"/>
          <a:ext cx="12990598" cy="3721219"/>
        </p:xfrm>
        <a:graphic>
          <a:graphicData uri="http://schemas.openxmlformats.org/drawingml/2006/table">
            <a:tbl>
              <a:tblPr firstRow="1" bandRow="1">
                <a:tableStyleId>{5C22544A-7EE6-4342-B048-85BDC9FD1C3A}</a:tableStyleId>
              </a:tblPr>
              <a:tblGrid>
                <a:gridCol w="4348943">
                  <a:extLst>
                    <a:ext uri="{9D8B030D-6E8A-4147-A177-3AD203B41FA5}">
                      <a16:colId xmlns:a16="http://schemas.microsoft.com/office/drawing/2014/main" val="1687331602"/>
                    </a:ext>
                  </a:extLst>
                </a:gridCol>
                <a:gridCol w="4252535">
                  <a:extLst>
                    <a:ext uri="{9D8B030D-6E8A-4147-A177-3AD203B41FA5}">
                      <a16:colId xmlns:a16="http://schemas.microsoft.com/office/drawing/2014/main" val="3856739864"/>
                    </a:ext>
                  </a:extLst>
                </a:gridCol>
                <a:gridCol w="4389120">
                  <a:extLst>
                    <a:ext uri="{9D8B030D-6E8A-4147-A177-3AD203B41FA5}">
                      <a16:colId xmlns:a16="http://schemas.microsoft.com/office/drawing/2014/main" val="92395889"/>
                    </a:ext>
                  </a:extLst>
                </a:gridCol>
              </a:tblGrid>
              <a:tr h="1240406">
                <a:tc>
                  <a:txBody>
                    <a:bodyPr/>
                    <a:lstStyle/>
                    <a:p>
                      <a:endParaRPr lang="en-CY" sz="3400" dirty="0">
                        <a:latin typeface="Arial" panose="020B0604020202020204" pitchFamily="34" charset="0"/>
                        <a:cs typeface="Arial" panose="020B0604020202020204" pitchFamily="34" charset="0"/>
                      </a:endParaRPr>
                    </a:p>
                  </a:txBody>
                  <a:tcPr marL="182880" marR="182880" marT="91440" marB="91440">
                    <a:solidFill>
                      <a:schemeClr val="accent1">
                        <a:lumMod val="75000"/>
                      </a:schemeClr>
                    </a:solidFill>
                  </a:tcPr>
                </a:tc>
                <a:tc>
                  <a:txBody>
                    <a:bodyPr/>
                    <a:lstStyle/>
                    <a:p>
                      <a:r>
                        <a:rPr lang="en-US" sz="3400" dirty="0">
                          <a:latin typeface="Arial" panose="020B0604020202020204" pitchFamily="34" charset="0"/>
                          <a:cs typeface="Arial" panose="020B0604020202020204" pitchFamily="34" charset="0"/>
                        </a:rPr>
                        <a:t>2023</a:t>
                      </a:r>
                      <a:r>
                        <a:rPr lang="el-GR" sz="3400" dirty="0">
                          <a:latin typeface="Arial" panose="020B0604020202020204" pitchFamily="34" charset="0"/>
                          <a:cs typeface="Arial" panose="020B0604020202020204" pitchFamily="34" charset="0"/>
                        </a:rPr>
                        <a:t> (Κύπρος)</a:t>
                      </a:r>
                      <a:endParaRPr lang="en-CY" sz="3400" dirty="0">
                        <a:latin typeface="Arial" panose="020B0604020202020204" pitchFamily="34" charset="0"/>
                        <a:cs typeface="Arial" panose="020B0604020202020204" pitchFamily="34" charset="0"/>
                      </a:endParaRPr>
                    </a:p>
                  </a:txBody>
                  <a:tcPr marL="182880" marR="182880" marT="91440" marB="91440">
                    <a:solidFill>
                      <a:schemeClr val="accent1">
                        <a:lumMod val="75000"/>
                      </a:schemeClr>
                    </a:solidFill>
                  </a:tcPr>
                </a:tc>
                <a:tc>
                  <a:txBody>
                    <a:bodyPr/>
                    <a:lstStyle/>
                    <a:p>
                      <a:r>
                        <a:rPr lang="el-GR" sz="3400" dirty="0">
                          <a:latin typeface="Arial" panose="020B0604020202020204" pitchFamily="34" charset="0"/>
                          <a:cs typeface="Arial" panose="020B0604020202020204" pitchFamily="34" charset="0"/>
                        </a:rPr>
                        <a:t>2023 (μέσος όρος Ε.Ε)</a:t>
                      </a:r>
                      <a:endParaRPr lang="en-CY" sz="3400" dirty="0">
                        <a:latin typeface="Arial" panose="020B0604020202020204" pitchFamily="34" charset="0"/>
                        <a:cs typeface="Arial" panose="020B0604020202020204" pitchFamily="34" charset="0"/>
                      </a:endParaRPr>
                    </a:p>
                  </a:txBody>
                  <a:tcPr marL="182880" marR="182880" marT="91440" marB="91440">
                    <a:solidFill>
                      <a:schemeClr val="accent1">
                        <a:lumMod val="75000"/>
                      </a:schemeClr>
                    </a:solidFill>
                  </a:tcPr>
                </a:tc>
                <a:extLst>
                  <a:ext uri="{0D108BD9-81ED-4DB2-BD59-A6C34878D82A}">
                    <a16:rowId xmlns:a16="http://schemas.microsoft.com/office/drawing/2014/main" val="2516751463"/>
                  </a:ext>
                </a:extLst>
              </a:tr>
              <a:tr h="713234">
                <a:tc>
                  <a:txBody>
                    <a:bodyPr/>
                    <a:lstStyle/>
                    <a:p>
                      <a:pPr algn="l"/>
                      <a:r>
                        <a:rPr lang="el-GR" sz="3400" dirty="0">
                          <a:latin typeface="Arial" panose="020B0604020202020204" pitchFamily="34" charset="0"/>
                          <a:cs typeface="Arial" panose="020B0604020202020204" pitchFamily="34" charset="0"/>
                        </a:rPr>
                        <a:t>ΑΕΠ (%)</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l-GR" sz="3400" dirty="0">
                          <a:latin typeface="Arial" panose="020B0604020202020204" pitchFamily="34" charset="0"/>
                          <a:cs typeface="Arial" panose="020B0604020202020204" pitchFamily="34" charset="0"/>
                        </a:rPr>
                        <a:t>2.5</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n-US" sz="3400" dirty="0">
                          <a:latin typeface="Arial" panose="020B0604020202020204" pitchFamily="34" charset="0"/>
                          <a:cs typeface="Arial" panose="020B0604020202020204" pitchFamily="34" charset="0"/>
                        </a:rPr>
                        <a:t>0.4</a:t>
                      </a:r>
                      <a:endParaRPr lang="en-CY" sz="34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3347098088"/>
                  </a:ext>
                </a:extLst>
              </a:tr>
              <a:tr h="1767579">
                <a:tc>
                  <a:txBody>
                    <a:bodyPr/>
                    <a:lstStyle/>
                    <a:p>
                      <a:pPr algn="l"/>
                      <a:r>
                        <a:rPr lang="el-GR" sz="3400" dirty="0">
                          <a:latin typeface="Arial" panose="020B0604020202020204" pitchFamily="34" charset="0"/>
                          <a:cs typeface="Arial" panose="020B0604020202020204" pitchFamily="34" charset="0"/>
                        </a:rPr>
                        <a:t>Πληθωρισμός </a:t>
                      </a:r>
                      <a:r>
                        <a:rPr lang="en-US" sz="3400" dirty="0">
                          <a:latin typeface="Arial" panose="020B0604020202020204" pitchFamily="34" charset="0"/>
                          <a:cs typeface="Arial" panose="020B0604020202020204" pitchFamily="34" charset="0"/>
                        </a:rPr>
                        <a:t>(</a:t>
                      </a:r>
                      <a:r>
                        <a:rPr lang="el-GR" sz="3400" dirty="0">
                          <a:latin typeface="Arial" panose="020B0604020202020204" pitchFamily="34" charset="0"/>
                          <a:cs typeface="Arial" panose="020B0604020202020204" pitchFamily="34" charset="0"/>
                        </a:rPr>
                        <a:t>εναρμονισμένος δείκτης)</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l-GR" sz="3400" dirty="0">
                          <a:latin typeface="Arial" panose="020B0604020202020204" pitchFamily="34" charset="0"/>
                          <a:cs typeface="Arial" panose="020B0604020202020204" pitchFamily="34" charset="0"/>
                        </a:rPr>
                        <a:t>3.9 </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r>
                        <a:rPr lang="el-GR" sz="3400" dirty="0">
                          <a:latin typeface="Arial" panose="020B0604020202020204" pitchFamily="34" charset="0"/>
                          <a:cs typeface="Arial" panose="020B0604020202020204" pitchFamily="34" charset="0"/>
                        </a:rPr>
                        <a:t>6.4</a:t>
                      </a:r>
                      <a:endParaRPr lang="en-CY" sz="34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2904104109"/>
                  </a:ext>
                </a:extLst>
              </a:tr>
            </a:tbl>
          </a:graphicData>
        </a:graphic>
      </p:graphicFrame>
      <p:pic>
        <p:nvPicPr>
          <p:cNvPr id="5" name="Image" descr="Image">
            <a:extLst>
              <a:ext uri="{FF2B5EF4-FFF2-40B4-BE49-F238E27FC236}">
                <a16:creationId xmlns:a16="http://schemas.microsoft.com/office/drawing/2014/main" id="{3DA09C0C-AF7A-D1A0-F125-08F36A6BAC09}"/>
              </a:ext>
            </a:extLst>
          </p:cNvPr>
          <p:cNvPicPr>
            <a:picLocks noChangeAspect="1"/>
          </p:cNvPicPr>
          <p:nvPr/>
        </p:nvPicPr>
        <p:blipFill>
          <a:blip r:embed="rId3"/>
          <a:stretch>
            <a:fillRect/>
          </a:stretch>
        </p:blipFill>
        <p:spPr>
          <a:xfrm>
            <a:off x="8900408" y="11132719"/>
            <a:ext cx="15700723" cy="2964340"/>
          </a:xfrm>
          <a:prstGeom prst="rect">
            <a:avLst/>
          </a:prstGeom>
          <a:ln w="12700">
            <a:miter lim="400000"/>
          </a:ln>
        </p:spPr>
      </p:pic>
      <p:sp>
        <p:nvSpPr>
          <p:cNvPr id="11" name="TextBox 10">
            <a:extLst>
              <a:ext uri="{FF2B5EF4-FFF2-40B4-BE49-F238E27FC236}">
                <a16:creationId xmlns:a16="http://schemas.microsoft.com/office/drawing/2014/main" id="{E0B93AA0-2BB1-B519-BCDE-5DA744746DA7}"/>
              </a:ext>
            </a:extLst>
          </p:cNvPr>
          <p:cNvSpPr txBox="1"/>
          <p:nvPr/>
        </p:nvSpPr>
        <p:spPr>
          <a:xfrm>
            <a:off x="10333876" y="12806402"/>
            <a:ext cx="1236102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l-GR" dirty="0"/>
              <a:t>     </a:t>
            </a:r>
            <a:r>
              <a:rPr lang="el-GR" dirty="0">
                <a:solidFill>
                  <a:schemeClr val="bg1"/>
                </a:solidFill>
              </a:rPr>
              <a:t>ΥΠΟΥΡΓΕΙΟ ΟΙΚΟΝΟΜΙΚΩΝ</a:t>
            </a:r>
          </a:p>
        </p:txBody>
      </p:sp>
      <p:sp>
        <p:nvSpPr>
          <p:cNvPr id="8" name="ΜΗΧΑΝΙΣΜΟΣ ΑΝΑΚΑΜΨΗΣ ΚΑΙ ΑΝΘΕΚΤΙΚΟΤΗΤΑΣ">
            <a:extLst>
              <a:ext uri="{FF2B5EF4-FFF2-40B4-BE49-F238E27FC236}">
                <a16:creationId xmlns:a16="http://schemas.microsoft.com/office/drawing/2014/main" id="{DC8DCE08-0F49-132C-B127-E0EA0DF0BD99}"/>
              </a:ext>
            </a:extLst>
          </p:cNvPr>
          <p:cNvSpPr txBox="1"/>
          <p:nvPr/>
        </p:nvSpPr>
        <p:spPr>
          <a:xfrm>
            <a:off x="259119" y="271411"/>
            <a:ext cx="14177396" cy="7797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marL="0" marR="0" lvl="0" indent="0" defTabSz="825500" rtl="0" eaLnBrk="1" fontAlgn="auto" latinLnBrk="0" hangingPunct="0">
              <a:lnSpc>
                <a:spcPct val="100000"/>
              </a:lnSpc>
              <a:spcBef>
                <a:spcPts val="0"/>
              </a:spcBef>
              <a:spcAft>
                <a:spcPts val="0"/>
              </a:spcAft>
              <a:buClrTx/>
              <a:buSzTx/>
              <a:buFontTx/>
              <a:buNone/>
              <a:tabLst/>
              <a:defRPr/>
            </a:pPr>
            <a:endParaRPr lang="el-GR" sz="4400" b="1" cap="all" dirty="0">
              <a:solidFill>
                <a:srgbClr val="002A7E"/>
              </a:solidFill>
              <a:sym typeface="Helvetica Neue"/>
            </a:endParaRPr>
          </a:p>
        </p:txBody>
      </p:sp>
      <p:sp>
        <p:nvSpPr>
          <p:cNvPr id="6" name="TextBox 5">
            <a:extLst>
              <a:ext uri="{FF2B5EF4-FFF2-40B4-BE49-F238E27FC236}">
                <a16:creationId xmlns:a16="http://schemas.microsoft.com/office/drawing/2014/main" id="{4857B432-28D7-3D37-74B8-DA445BE6F240}"/>
              </a:ext>
            </a:extLst>
          </p:cNvPr>
          <p:cNvSpPr txBox="1"/>
          <p:nvPr/>
        </p:nvSpPr>
        <p:spPr>
          <a:xfrm>
            <a:off x="11824447" y="6580094"/>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9" name="TextBox 8">
            <a:extLst>
              <a:ext uri="{FF2B5EF4-FFF2-40B4-BE49-F238E27FC236}">
                <a16:creationId xmlns:a16="http://schemas.microsoft.com/office/drawing/2014/main" id="{1E5918C3-637D-3873-9015-E89E2050B094}"/>
              </a:ext>
            </a:extLst>
          </p:cNvPr>
          <p:cNvSpPr txBox="1"/>
          <p:nvPr/>
        </p:nvSpPr>
        <p:spPr>
          <a:xfrm>
            <a:off x="1840970" y="2764516"/>
            <a:ext cx="1156447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l-GR" sz="3600" dirty="0">
                <a:solidFill>
                  <a:srgbClr val="002A7E"/>
                </a:solidFill>
                <a:latin typeface="Arial" panose="020B0604020202020204" pitchFamily="34" charset="0"/>
                <a:cs typeface="Arial" panose="020B0604020202020204" pitchFamily="34" charset="0"/>
              </a:rPr>
              <a:t>ΣΥΓΚΡΙΣΗ ΜΕ ΔΕΙΚΤΕΣ Ε.Ε</a:t>
            </a:r>
            <a:endParaRPr kumimoji="0" lang="en-US" sz="3600" b="1" i="0" u="none" strike="noStrike" cap="none" spc="0" normalizeH="0" baseline="0" dirty="0">
              <a:ln>
                <a:noFill/>
              </a:ln>
              <a:solidFill>
                <a:srgbClr val="002A7E"/>
              </a:solidFill>
              <a:effectLst/>
              <a:uFillTx/>
              <a:latin typeface="Arial" panose="020B0604020202020204" pitchFamily="34" charset="0"/>
              <a:cs typeface="Arial" panose="020B0604020202020204" pitchFamily="34" charset="0"/>
              <a:sym typeface="Helvetica Neue"/>
            </a:endParaRPr>
          </a:p>
        </p:txBody>
      </p:sp>
      <p:graphicFrame>
        <p:nvGraphicFramePr>
          <p:cNvPr id="2" name="Table 1">
            <a:extLst>
              <a:ext uri="{FF2B5EF4-FFF2-40B4-BE49-F238E27FC236}">
                <a16:creationId xmlns:a16="http://schemas.microsoft.com/office/drawing/2014/main" id="{24DCFCA1-0FE4-377C-22F1-E25EA901286C}"/>
              </a:ext>
            </a:extLst>
          </p:cNvPr>
          <p:cNvGraphicFramePr>
            <a:graphicFrameLocks noGrp="1"/>
          </p:cNvGraphicFramePr>
          <p:nvPr>
            <p:extLst>
              <p:ext uri="{D42A27DB-BD31-4B8C-83A1-F6EECF244321}">
                <p14:modId xmlns:p14="http://schemas.microsoft.com/office/powerpoint/2010/main" val="3680628688"/>
              </p:ext>
            </p:extLst>
          </p:nvPr>
        </p:nvGraphicFramePr>
        <p:xfrm>
          <a:off x="14185062" y="4314101"/>
          <a:ext cx="8641655" cy="3721219"/>
        </p:xfrm>
        <a:graphic>
          <a:graphicData uri="http://schemas.openxmlformats.org/drawingml/2006/table">
            <a:tbl>
              <a:tblPr firstRow="1" bandRow="1">
                <a:tableStyleId>{5C22544A-7EE6-4342-B048-85BDC9FD1C3A}</a:tableStyleId>
              </a:tblPr>
              <a:tblGrid>
                <a:gridCol w="4252535">
                  <a:extLst>
                    <a:ext uri="{9D8B030D-6E8A-4147-A177-3AD203B41FA5}">
                      <a16:colId xmlns:a16="http://schemas.microsoft.com/office/drawing/2014/main" val="2446534548"/>
                    </a:ext>
                  </a:extLst>
                </a:gridCol>
                <a:gridCol w="4389120">
                  <a:extLst>
                    <a:ext uri="{9D8B030D-6E8A-4147-A177-3AD203B41FA5}">
                      <a16:colId xmlns:a16="http://schemas.microsoft.com/office/drawing/2014/main" val="2169270979"/>
                    </a:ext>
                  </a:extLst>
                </a:gridCol>
              </a:tblGrid>
              <a:tr h="1240406">
                <a:tc>
                  <a:txBody>
                    <a:bodyPr/>
                    <a:lstStyle/>
                    <a:p>
                      <a:r>
                        <a:rPr lang="en-US" sz="3400" dirty="0">
                          <a:latin typeface="Arial" panose="020B0604020202020204" pitchFamily="34" charset="0"/>
                          <a:cs typeface="Arial" panose="020B0604020202020204" pitchFamily="34" charset="0"/>
                        </a:rPr>
                        <a:t>202</a:t>
                      </a:r>
                      <a:r>
                        <a:rPr lang="el-GR" sz="3400" dirty="0">
                          <a:latin typeface="Arial" panose="020B0604020202020204" pitchFamily="34" charset="0"/>
                          <a:cs typeface="Arial" panose="020B0604020202020204" pitchFamily="34" charset="0"/>
                        </a:rPr>
                        <a:t>4 (πρόβλεψη -Κύπρος)</a:t>
                      </a:r>
                      <a:endParaRPr lang="en-CY" sz="3400" dirty="0">
                        <a:latin typeface="Arial" panose="020B0604020202020204" pitchFamily="34" charset="0"/>
                        <a:cs typeface="Arial" panose="020B0604020202020204" pitchFamily="34" charset="0"/>
                      </a:endParaRPr>
                    </a:p>
                  </a:txBody>
                  <a:tcPr marL="182880" marR="182880" marT="91440" marB="91440">
                    <a:solidFill>
                      <a:schemeClr val="accent1">
                        <a:lumMod val="75000"/>
                      </a:schemeClr>
                    </a:solidFill>
                  </a:tcPr>
                </a:tc>
                <a:tc>
                  <a:txBody>
                    <a:bodyPr/>
                    <a:lstStyle/>
                    <a:p>
                      <a:r>
                        <a:rPr lang="el-GR" sz="3400" dirty="0">
                          <a:latin typeface="Arial" panose="020B0604020202020204" pitchFamily="34" charset="0"/>
                          <a:cs typeface="Arial" panose="020B0604020202020204" pitchFamily="34" charset="0"/>
                        </a:rPr>
                        <a:t>2024 (πρόβλεψη μέσος όρος Ε.Ε)</a:t>
                      </a:r>
                      <a:endParaRPr lang="en-CY" sz="3400" dirty="0">
                        <a:latin typeface="Arial" panose="020B0604020202020204" pitchFamily="34" charset="0"/>
                        <a:cs typeface="Arial" panose="020B0604020202020204" pitchFamily="34" charset="0"/>
                      </a:endParaRPr>
                    </a:p>
                  </a:txBody>
                  <a:tcPr marL="182880" marR="182880" marT="91440" marB="91440">
                    <a:solidFill>
                      <a:schemeClr val="accent1">
                        <a:lumMod val="75000"/>
                      </a:schemeClr>
                    </a:solidFill>
                  </a:tcPr>
                </a:tc>
                <a:extLst>
                  <a:ext uri="{0D108BD9-81ED-4DB2-BD59-A6C34878D82A}">
                    <a16:rowId xmlns:a16="http://schemas.microsoft.com/office/drawing/2014/main" val="2134044134"/>
                  </a:ext>
                </a:extLst>
              </a:tr>
              <a:tr h="713234">
                <a:tc>
                  <a:txBody>
                    <a:bodyPr/>
                    <a:lstStyle/>
                    <a:p>
                      <a:pPr algn="ctr"/>
                      <a:r>
                        <a:rPr lang="el-GR" sz="3400" dirty="0">
                          <a:latin typeface="Arial" panose="020B0604020202020204" pitchFamily="34" charset="0"/>
                          <a:cs typeface="Arial" panose="020B0604020202020204" pitchFamily="34" charset="0"/>
                        </a:rPr>
                        <a:t>2.9</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l-GR" sz="3400" dirty="0">
                          <a:latin typeface="Arial" panose="020B0604020202020204" pitchFamily="34" charset="0"/>
                          <a:cs typeface="Arial" panose="020B0604020202020204" pitchFamily="34" charset="0"/>
                        </a:rPr>
                        <a:t>0.9</a:t>
                      </a:r>
                      <a:endParaRPr lang="en-CY" sz="34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3617997200"/>
                  </a:ext>
                </a:extLst>
              </a:tr>
              <a:tr h="1767579">
                <a:tc>
                  <a:txBody>
                    <a:bodyPr/>
                    <a:lstStyle/>
                    <a:p>
                      <a:pPr algn="ctr"/>
                      <a:r>
                        <a:rPr lang="el-GR" sz="3400" dirty="0">
                          <a:latin typeface="Arial" panose="020B0604020202020204" pitchFamily="34" charset="0"/>
                          <a:cs typeface="Arial" panose="020B0604020202020204" pitchFamily="34" charset="0"/>
                        </a:rPr>
                        <a:t>2.5</a:t>
                      </a:r>
                      <a:endParaRPr lang="en-CY" sz="3400" dirty="0">
                        <a:latin typeface="Arial" panose="020B0604020202020204" pitchFamily="34" charset="0"/>
                        <a:cs typeface="Arial" panose="020B0604020202020204" pitchFamily="34" charset="0"/>
                      </a:endParaRPr>
                    </a:p>
                  </a:txBody>
                  <a:tcPr marL="182880" marR="182880" marT="91440" marB="91440"/>
                </a:tc>
                <a:tc>
                  <a:txBody>
                    <a:bodyPr/>
                    <a:lstStyle/>
                    <a:p>
                      <a:pPr algn="ctr"/>
                      <a:r>
                        <a:rPr lang="el-GR" sz="3400" dirty="0">
                          <a:latin typeface="Arial" panose="020B0604020202020204" pitchFamily="34" charset="0"/>
                          <a:cs typeface="Arial" panose="020B0604020202020204" pitchFamily="34" charset="0"/>
                        </a:rPr>
                        <a:t>3.0</a:t>
                      </a:r>
                      <a:endParaRPr lang="en-CY" sz="3400" dirty="0">
                        <a:latin typeface="Arial" panose="020B0604020202020204" pitchFamily="34" charset="0"/>
                        <a:cs typeface="Arial" panose="020B0604020202020204" pitchFamily="34" charset="0"/>
                      </a:endParaRPr>
                    </a:p>
                  </a:txBody>
                  <a:tcPr marL="182880" marR="182880" marT="91440" marB="91440"/>
                </a:tc>
                <a:extLst>
                  <a:ext uri="{0D108BD9-81ED-4DB2-BD59-A6C34878D82A}">
                    <a16:rowId xmlns:a16="http://schemas.microsoft.com/office/drawing/2014/main" val="185138953"/>
                  </a:ext>
                </a:extLst>
              </a:tr>
            </a:tbl>
          </a:graphicData>
        </a:graphic>
      </p:graphicFrame>
      <p:sp>
        <p:nvSpPr>
          <p:cNvPr id="3" name="Slide Number Placeholder 2">
            <a:extLst>
              <a:ext uri="{FF2B5EF4-FFF2-40B4-BE49-F238E27FC236}">
                <a16:creationId xmlns:a16="http://schemas.microsoft.com/office/drawing/2014/main" id="{E8411524-A079-1C29-E0E5-69D78B75E960}"/>
              </a:ext>
            </a:extLst>
          </p:cNvPr>
          <p:cNvSpPr>
            <a:spLocks noGrp="1"/>
          </p:cNvSpPr>
          <p:nvPr>
            <p:ph type="sldNum" sz="quarter" idx="12"/>
          </p:nvPr>
        </p:nvSpPr>
        <p:spPr/>
        <p:txBody>
          <a:bodyPr/>
          <a:lstStyle/>
          <a:p>
            <a:fld id="{2D94F7AE-454E-4C9E-A3B0-6ABCEC81F272}" type="slidenum">
              <a:rPr lang="en-CY" smtClean="0"/>
              <a:t>35</a:t>
            </a:fld>
            <a:endParaRPr lang="en-CY"/>
          </a:p>
        </p:txBody>
      </p:sp>
      <p:sp>
        <p:nvSpPr>
          <p:cNvPr id="10" name="TextBox 9">
            <a:extLst>
              <a:ext uri="{FF2B5EF4-FFF2-40B4-BE49-F238E27FC236}">
                <a16:creationId xmlns:a16="http://schemas.microsoft.com/office/drawing/2014/main" id="{7C1A7CB6-4215-5972-0AFF-04E5C8B62792}"/>
              </a:ext>
            </a:extLst>
          </p:cNvPr>
          <p:cNvSpPr txBox="1"/>
          <p:nvPr/>
        </p:nvSpPr>
        <p:spPr>
          <a:xfrm>
            <a:off x="2263430" y="8311862"/>
            <a:ext cx="19122034" cy="36112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l-GR" sz="3800" b="0" i="0" u="none" strike="noStrike" cap="none" spc="0" normalizeH="0" baseline="0" dirty="0">
                <a:ln>
                  <a:noFill/>
                </a:ln>
                <a:solidFill>
                  <a:srgbClr val="002A7E"/>
                </a:solidFill>
                <a:effectLst/>
                <a:uFillTx/>
                <a:latin typeface="Helvetica Neue"/>
                <a:ea typeface="Helvetica Neue"/>
                <a:cs typeface="Helvetica Neue"/>
                <a:sym typeface="Helvetica Neue"/>
              </a:rPr>
              <a:t>Η Κύπρος βρίσκεται στη </a:t>
            </a:r>
            <a:r>
              <a:rPr kumimoji="0" lang="el-GR" sz="3800" i="0" u="none" strike="noStrike" cap="none" spc="0" normalizeH="0" baseline="0" dirty="0">
                <a:ln>
                  <a:noFill/>
                </a:ln>
                <a:solidFill>
                  <a:srgbClr val="002A7E"/>
                </a:solidFill>
                <a:effectLst/>
                <a:uFillTx/>
                <a:latin typeface="Helvetica Neue"/>
                <a:ea typeface="Helvetica Neue"/>
                <a:cs typeface="Helvetica Neue"/>
                <a:sym typeface="Helvetica Neue"/>
              </a:rPr>
              <a:t>9</a:t>
            </a:r>
            <a:r>
              <a:rPr kumimoji="0" lang="el-GR" sz="3800" i="0" u="none" strike="noStrike" cap="none" spc="0" normalizeH="0" baseline="30000" dirty="0">
                <a:ln>
                  <a:noFill/>
                </a:ln>
                <a:solidFill>
                  <a:srgbClr val="002A7E"/>
                </a:solidFill>
                <a:effectLst/>
                <a:uFillTx/>
                <a:latin typeface="Helvetica Neue"/>
                <a:ea typeface="Helvetica Neue"/>
                <a:cs typeface="Helvetica Neue"/>
                <a:sym typeface="Helvetica Neue"/>
              </a:rPr>
              <a:t>η</a:t>
            </a:r>
            <a:r>
              <a:rPr kumimoji="0" lang="el-GR" sz="3800" i="0" u="none" strike="noStrike" cap="none" spc="0" normalizeH="0" baseline="0" dirty="0">
                <a:ln>
                  <a:noFill/>
                </a:ln>
                <a:solidFill>
                  <a:srgbClr val="002A7E"/>
                </a:solidFill>
                <a:effectLst/>
                <a:uFillTx/>
                <a:latin typeface="Helvetica Neue"/>
                <a:ea typeface="Helvetica Neue"/>
                <a:cs typeface="Helvetica Neue"/>
                <a:sym typeface="Helvetica Neue"/>
              </a:rPr>
              <a:t> θέση </a:t>
            </a:r>
            <a:r>
              <a:rPr kumimoji="0" lang="el-GR" sz="3800" b="0" i="0" u="none" strike="noStrike" cap="none" spc="0" normalizeH="0" baseline="0" dirty="0">
                <a:ln>
                  <a:noFill/>
                </a:ln>
                <a:solidFill>
                  <a:srgbClr val="002A7E"/>
                </a:solidFill>
                <a:effectLst/>
                <a:uFillTx/>
                <a:latin typeface="Helvetica Neue"/>
                <a:ea typeface="Helvetica Neue"/>
                <a:cs typeface="Helvetica Neue"/>
                <a:sym typeface="Helvetica Neue"/>
              </a:rPr>
              <a:t>στις χώρες με τον πιο υψηλό κατώτατο μισθό </a:t>
            </a:r>
            <a:r>
              <a:rPr kumimoji="0" lang="el-GR" sz="3800" i="0" u="none" strike="noStrike" cap="none" spc="0" normalizeH="0" baseline="0" dirty="0">
                <a:ln>
                  <a:noFill/>
                </a:ln>
                <a:solidFill>
                  <a:srgbClr val="002A7E"/>
                </a:solidFill>
                <a:effectLst/>
                <a:uFillTx/>
                <a:latin typeface="Helvetica Neue"/>
                <a:ea typeface="Helvetica Neue"/>
                <a:cs typeface="Helvetica Neue"/>
                <a:sym typeface="Helvetica Neue"/>
              </a:rPr>
              <a:t>(</a:t>
            </a:r>
            <a:r>
              <a:rPr lang="el-GR" sz="3800" dirty="0">
                <a:solidFill>
                  <a:srgbClr val="002A7E"/>
                </a:solidFill>
                <a:latin typeface="Arial" panose="020B0604020202020204" pitchFamily="34" charset="0"/>
                <a:cs typeface="Arial" panose="020B0604020202020204" pitchFamily="34" charset="0"/>
                <a:sym typeface="Arial" panose="020B0604020202020204"/>
              </a:rPr>
              <a:t>€1000</a:t>
            </a:r>
            <a:r>
              <a:rPr lang="el-GR" sz="3800" b="0" dirty="0">
                <a:solidFill>
                  <a:srgbClr val="002A7E"/>
                </a:solidFill>
                <a:latin typeface="Arial" panose="020B0604020202020204" pitchFamily="34" charset="0"/>
                <a:cs typeface="Arial" panose="020B0604020202020204" pitchFamily="34" charset="0"/>
                <a:sym typeface="Arial" panose="020B0604020202020204"/>
              </a:rPr>
              <a:t>) μεταξύ των 27 χωρών της ΕΕ.</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l-GR" sz="3800" b="0" dirty="0">
              <a:solidFill>
                <a:srgbClr val="002A7E"/>
              </a:solidFill>
              <a:latin typeface="Arial" panose="020B0604020202020204" pitchFamily="34" charset="0"/>
              <a:cs typeface="Arial" panose="020B0604020202020204" pitchFamily="34" charset="0"/>
              <a:sym typeface="Arial" panose="020B0604020202020204"/>
            </a:endParaRP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l-GR" sz="3800" b="0" i="0" u="none" strike="noStrike" cap="none" spc="0" normalizeH="0" baseline="0" dirty="0">
                <a:ln>
                  <a:noFill/>
                </a:ln>
                <a:solidFill>
                  <a:srgbClr val="002A7E"/>
                </a:solidFill>
                <a:effectLst/>
                <a:uFillTx/>
                <a:latin typeface="Arial" panose="020B0604020202020204" pitchFamily="34" charset="0"/>
                <a:ea typeface="Helvetica Neue"/>
                <a:cs typeface="Arial" panose="020B0604020202020204" pitchFamily="34" charset="0"/>
                <a:sym typeface="Arial" panose="020B0604020202020204"/>
              </a:rPr>
              <a:t>Οι μέσες μηνιαίες απολαβές των Κυπρίων βρίσκονται στα </a:t>
            </a:r>
            <a:r>
              <a:rPr lang="el-GR" sz="3800" b="0" dirty="0">
                <a:solidFill>
                  <a:srgbClr val="002A7E"/>
                </a:solidFill>
                <a:latin typeface="Arial" panose="020B0604020202020204" pitchFamily="34" charset="0"/>
                <a:cs typeface="Arial" panose="020B0604020202020204" pitchFamily="34" charset="0"/>
                <a:sym typeface="Arial" panose="020B0604020202020204"/>
              </a:rPr>
              <a:t> </a:t>
            </a:r>
            <a:r>
              <a:rPr lang="el-GR" sz="3800" dirty="0">
                <a:solidFill>
                  <a:srgbClr val="002A7E"/>
                </a:solidFill>
                <a:latin typeface="Arial" panose="020B0604020202020204" pitchFamily="34" charset="0"/>
                <a:cs typeface="Arial" panose="020B0604020202020204" pitchFamily="34" charset="0"/>
                <a:sym typeface="Arial" panose="020B0604020202020204"/>
              </a:rPr>
              <a:t>€2.248 </a:t>
            </a:r>
            <a:r>
              <a:rPr lang="el-GR" sz="3800" b="0" dirty="0">
                <a:solidFill>
                  <a:srgbClr val="002A7E"/>
                </a:solidFill>
                <a:latin typeface="Arial" panose="020B0604020202020204" pitchFamily="34" charset="0"/>
                <a:cs typeface="Arial" panose="020B0604020202020204" pitchFamily="34" charset="0"/>
                <a:sym typeface="Arial" panose="020B0604020202020204"/>
              </a:rPr>
              <a:t>(2022)</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l-GR" sz="3800" b="0" dirty="0">
              <a:solidFill>
                <a:srgbClr val="002A7E"/>
              </a:solidFill>
              <a:latin typeface="Arial" panose="020B0604020202020204" pitchFamily="34" charset="0"/>
              <a:cs typeface="Arial" panose="020B0604020202020204" pitchFamily="34" charset="0"/>
              <a:sym typeface="Arial" panose="020B0604020202020204"/>
            </a:endParaRP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l-GR" sz="3800" b="0" i="0" u="none" strike="noStrike" cap="none" spc="0" normalizeH="0" baseline="0" dirty="0">
                <a:ln>
                  <a:noFill/>
                </a:ln>
                <a:solidFill>
                  <a:srgbClr val="002A7E"/>
                </a:solidFill>
                <a:effectLst/>
                <a:uFillTx/>
                <a:latin typeface="Arial" panose="020B0604020202020204" pitchFamily="34" charset="0"/>
                <a:ea typeface="Helvetica Neue"/>
                <a:cs typeface="Arial" panose="020B0604020202020204" pitchFamily="34" charset="0"/>
                <a:sym typeface="Arial" panose="020B0604020202020204"/>
              </a:rPr>
              <a:t>Οι διάμεσες απολαβές βρίσκονται στα </a:t>
            </a:r>
            <a:r>
              <a:rPr lang="el-GR" sz="3800" b="0" dirty="0">
                <a:solidFill>
                  <a:srgbClr val="002A7E"/>
                </a:solidFill>
                <a:latin typeface="Arial" panose="020B0604020202020204" pitchFamily="34" charset="0"/>
                <a:cs typeface="Arial" panose="020B0604020202020204" pitchFamily="34" charset="0"/>
                <a:sym typeface="Arial" panose="020B0604020202020204"/>
              </a:rPr>
              <a:t> </a:t>
            </a:r>
            <a:r>
              <a:rPr lang="el-GR" sz="3800" dirty="0">
                <a:solidFill>
                  <a:srgbClr val="002A7E"/>
                </a:solidFill>
                <a:latin typeface="Arial" panose="020B0604020202020204" pitchFamily="34" charset="0"/>
                <a:cs typeface="Arial" panose="020B0604020202020204" pitchFamily="34" charset="0"/>
                <a:sym typeface="Arial" panose="020B0604020202020204"/>
              </a:rPr>
              <a:t>€1,838 </a:t>
            </a:r>
            <a:r>
              <a:rPr lang="el-GR" sz="3800" b="0" dirty="0">
                <a:solidFill>
                  <a:srgbClr val="002A7E"/>
                </a:solidFill>
                <a:latin typeface="Arial" panose="020B0604020202020204" pitchFamily="34" charset="0"/>
                <a:cs typeface="Arial" panose="020B0604020202020204" pitchFamily="34" charset="0"/>
                <a:sym typeface="Arial" panose="020B0604020202020204"/>
              </a:rPr>
              <a:t>(2022)</a:t>
            </a:r>
            <a:endParaRPr kumimoji="0" lang="en-US" sz="3800" b="0" i="0" u="none" strike="noStrike" cap="none" spc="0" normalizeH="0" baseline="0" dirty="0">
              <a:ln>
                <a:noFill/>
              </a:ln>
              <a:solidFill>
                <a:srgbClr val="002A7E"/>
              </a:solidFill>
              <a:effectLst/>
              <a:uFillTx/>
              <a:latin typeface="Helvetica Neue"/>
              <a:ea typeface="Helvetica Neue"/>
              <a:cs typeface="Helvetica Neue"/>
              <a:sym typeface="Helvetica Neue"/>
            </a:endParaRPr>
          </a:p>
        </p:txBody>
      </p:sp>
      <p:sp>
        <p:nvSpPr>
          <p:cNvPr id="13" name="TextBox 12">
            <a:extLst>
              <a:ext uri="{FF2B5EF4-FFF2-40B4-BE49-F238E27FC236}">
                <a16:creationId xmlns:a16="http://schemas.microsoft.com/office/drawing/2014/main" id="{124CC710-DE71-A7D7-711D-0144B18AEEFB}"/>
              </a:ext>
            </a:extLst>
          </p:cNvPr>
          <p:cNvSpPr txBox="1"/>
          <p:nvPr/>
        </p:nvSpPr>
        <p:spPr>
          <a:xfrm>
            <a:off x="430306" y="385157"/>
            <a:ext cx="12975135"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l-GR" sz="4400" b="1" i="0" u="none" strike="noStrike" cap="none" spc="0" normalizeH="0" baseline="0" dirty="0">
                <a:ln>
                  <a:noFill/>
                </a:ln>
                <a:solidFill>
                  <a:srgbClr val="002A7E"/>
                </a:solidFill>
                <a:effectLst/>
                <a:uFillTx/>
                <a:latin typeface="Arial" panose="020B0604020202020204" pitchFamily="34" charset="0"/>
                <a:cs typeface="Arial" panose="020B0604020202020204" pitchFamily="34" charset="0"/>
                <a:sym typeface="Helvetica Neue"/>
              </a:rPr>
              <a:t>Υφιστάμενη Κατάσταση της Οικονομίας και Προβλέψεις (2/2)</a:t>
            </a:r>
            <a:endParaRPr kumimoji="0" lang="en-US" sz="4400" b="1" i="0" u="none" strike="noStrike" cap="none" spc="0" normalizeH="0" baseline="0" dirty="0">
              <a:ln>
                <a:noFill/>
              </a:ln>
              <a:solidFill>
                <a:srgbClr val="002A7E"/>
              </a:solidFill>
              <a:effectLst/>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727656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3DA09C0C-AF7A-D1A0-F125-08F36A6BAC09}"/>
              </a:ext>
            </a:extLst>
          </p:cNvPr>
          <p:cNvPicPr>
            <a:picLocks noChangeAspect="1"/>
          </p:cNvPicPr>
          <p:nvPr/>
        </p:nvPicPr>
        <p:blipFill>
          <a:blip r:embed="rId3"/>
          <a:stretch>
            <a:fillRect/>
          </a:stretch>
        </p:blipFill>
        <p:spPr>
          <a:xfrm>
            <a:off x="8900408" y="11132719"/>
            <a:ext cx="15700723" cy="2964340"/>
          </a:xfrm>
          <a:prstGeom prst="rect">
            <a:avLst/>
          </a:prstGeom>
          <a:ln w="12700">
            <a:miter lim="400000"/>
          </a:ln>
        </p:spPr>
      </p:pic>
      <p:sp>
        <p:nvSpPr>
          <p:cNvPr id="11" name="TextBox 10">
            <a:extLst>
              <a:ext uri="{FF2B5EF4-FFF2-40B4-BE49-F238E27FC236}">
                <a16:creationId xmlns:a16="http://schemas.microsoft.com/office/drawing/2014/main" id="{E0B93AA0-2BB1-B519-BCDE-5DA744746DA7}"/>
              </a:ext>
            </a:extLst>
          </p:cNvPr>
          <p:cNvSpPr txBox="1"/>
          <p:nvPr/>
        </p:nvSpPr>
        <p:spPr>
          <a:xfrm>
            <a:off x="10333876" y="12806402"/>
            <a:ext cx="1236102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l-GR" dirty="0"/>
              <a:t>     </a:t>
            </a:r>
            <a:r>
              <a:rPr lang="el-GR" dirty="0">
                <a:solidFill>
                  <a:schemeClr val="bg1"/>
                </a:solidFill>
              </a:rPr>
              <a:t>ΥΠΟΥΡΓΕΙΟ ΟΙΚΟΝΟΜΙΚΩΝ</a:t>
            </a:r>
          </a:p>
        </p:txBody>
      </p:sp>
      <p:sp>
        <p:nvSpPr>
          <p:cNvPr id="7" name="Shape">
            <a:extLst>
              <a:ext uri="{FF2B5EF4-FFF2-40B4-BE49-F238E27FC236}">
                <a16:creationId xmlns:a16="http://schemas.microsoft.com/office/drawing/2014/main" id="{F3F514D0-C9DE-87A5-6AD8-02C717D5B649}"/>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8" name="ΜΗΧΑΝΙΣΜΟΣ ΑΝΑΚΑΜΨΗΣ ΚΑΙ ΑΝΘΕΚΤΙΚΟΤΗΤΑΣ">
            <a:extLst>
              <a:ext uri="{FF2B5EF4-FFF2-40B4-BE49-F238E27FC236}">
                <a16:creationId xmlns:a16="http://schemas.microsoft.com/office/drawing/2014/main" id="{DC8DCE08-0F49-132C-B127-E0EA0DF0BD99}"/>
              </a:ext>
            </a:extLst>
          </p:cNvPr>
          <p:cNvSpPr txBox="1"/>
          <p:nvPr/>
        </p:nvSpPr>
        <p:spPr>
          <a:xfrm>
            <a:off x="259119" y="271411"/>
            <a:ext cx="14177396" cy="165295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lang="el-GR" sz="4400" dirty="0">
                <a:solidFill>
                  <a:srgbClr val="002A7E"/>
                </a:solidFill>
              </a:rPr>
              <a:t>Πιστοληπτική Αξιολόγηση- Εμπιστοσύνη από τις αγορές</a:t>
            </a:r>
          </a:p>
        </p:txBody>
      </p:sp>
      <p:sp>
        <p:nvSpPr>
          <p:cNvPr id="6" name="TextBox 5">
            <a:extLst>
              <a:ext uri="{FF2B5EF4-FFF2-40B4-BE49-F238E27FC236}">
                <a16:creationId xmlns:a16="http://schemas.microsoft.com/office/drawing/2014/main" id="{4857B432-28D7-3D37-74B8-DA445BE6F240}"/>
              </a:ext>
            </a:extLst>
          </p:cNvPr>
          <p:cNvSpPr txBox="1"/>
          <p:nvPr/>
        </p:nvSpPr>
        <p:spPr>
          <a:xfrm>
            <a:off x="11824447" y="6580094"/>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3" name="Slide Number Placeholder 2">
            <a:extLst>
              <a:ext uri="{FF2B5EF4-FFF2-40B4-BE49-F238E27FC236}">
                <a16:creationId xmlns:a16="http://schemas.microsoft.com/office/drawing/2014/main" id="{E8411524-A079-1C29-E0E5-69D78B75E960}"/>
              </a:ext>
            </a:extLst>
          </p:cNvPr>
          <p:cNvSpPr>
            <a:spLocks noGrp="1"/>
          </p:cNvSpPr>
          <p:nvPr>
            <p:ph type="sldNum" sz="quarter" idx="12"/>
          </p:nvPr>
        </p:nvSpPr>
        <p:spPr/>
        <p:txBody>
          <a:bodyPr/>
          <a:lstStyle/>
          <a:p>
            <a:fld id="{2D94F7AE-454E-4C9E-A3B0-6ABCEC81F272}" type="slidenum">
              <a:rPr lang="en-CY" smtClean="0"/>
              <a:t>36</a:t>
            </a:fld>
            <a:endParaRPr lang="en-CY"/>
          </a:p>
        </p:txBody>
      </p:sp>
      <p:sp>
        <p:nvSpPr>
          <p:cNvPr id="13" name="Content Placeholder 12">
            <a:extLst>
              <a:ext uri="{FF2B5EF4-FFF2-40B4-BE49-F238E27FC236}">
                <a16:creationId xmlns:a16="http://schemas.microsoft.com/office/drawing/2014/main" id="{AAFF157E-CC3A-7881-AB9B-327C5EBFA2A7}"/>
              </a:ext>
            </a:extLst>
          </p:cNvPr>
          <p:cNvSpPr txBox="1">
            <a:spLocks noGrp="1"/>
          </p:cNvSpPr>
          <p:nvPr>
            <p:ph idx="1"/>
          </p:nvPr>
        </p:nvSpPr>
        <p:spPr>
          <a:xfrm>
            <a:off x="2096" y="4967530"/>
            <a:ext cx="13585585"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52538" lvl="1" indent="-715963" algn="just" defTabSz="821055">
              <a:spcBef>
                <a:spcPts val="1800"/>
              </a:spcBef>
              <a:spcAft>
                <a:spcPts val="18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dirty="0">
                <a:solidFill>
                  <a:srgbClr val="002A7E"/>
                </a:solidFill>
                <a:latin typeface="Arial" panose="020B0604020202020204" pitchFamily="34" charset="0"/>
                <a:cs typeface="Arial" panose="020B0604020202020204" pitchFamily="34" charset="0"/>
              </a:rPr>
              <a:t>Σημαντική εξέλιξη </a:t>
            </a:r>
            <a:r>
              <a:rPr lang="el-GR" sz="4000" u="sng" dirty="0">
                <a:solidFill>
                  <a:srgbClr val="002A7E"/>
                </a:solidFill>
                <a:latin typeface="Arial" panose="020B0604020202020204" pitchFamily="34" charset="0"/>
                <a:cs typeface="Arial" panose="020B0604020202020204" pitchFamily="34" charset="0"/>
              </a:rPr>
              <a:t>οι αναβαθμίσεις</a:t>
            </a:r>
            <a:r>
              <a:rPr lang="el-GR" sz="4000" dirty="0">
                <a:solidFill>
                  <a:srgbClr val="002A7E"/>
                </a:solidFill>
                <a:latin typeface="Arial" panose="020B0604020202020204" pitchFamily="34" charset="0"/>
                <a:cs typeface="Arial" panose="020B0604020202020204" pitchFamily="34" charset="0"/>
              </a:rPr>
              <a:t> </a:t>
            </a:r>
            <a:r>
              <a:rPr lang="el-GR" sz="4000" b="0" dirty="0">
                <a:solidFill>
                  <a:srgbClr val="002A7E"/>
                </a:solidFill>
                <a:latin typeface="Arial" panose="020B0604020202020204" pitchFamily="34" charset="0"/>
                <a:cs typeface="Arial" panose="020B0604020202020204" pitchFamily="34" charset="0"/>
              </a:rPr>
              <a:t>από όλους τους οίκους αξιολόγησης πάνω από την επενδυτική βαθμίδα</a:t>
            </a:r>
            <a:endParaRPr lang="en-US" sz="4000" b="0" dirty="0">
              <a:solidFill>
                <a:srgbClr val="002A7E"/>
              </a:solidFill>
              <a:latin typeface="Arial" panose="020B0604020202020204" pitchFamily="34" charset="0"/>
              <a:cs typeface="Arial" panose="020B0604020202020204" pitchFamily="34" charset="0"/>
            </a:endParaRPr>
          </a:p>
          <a:p>
            <a:pPr marL="1252538" lvl="1" indent="-715963" algn="just" defTabSz="821055">
              <a:spcBef>
                <a:spcPts val="1800"/>
              </a:spcBef>
              <a:spcAft>
                <a:spcPts val="18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u="sng" dirty="0">
                <a:solidFill>
                  <a:srgbClr val="002A7E"/>
                </a:solidFill>
                <a:latin typeface="Arial" panose="020B0604020202020204" pitchFamily="34" charset="0"/>
                <a:cs typeface="Arial" panose="020B0604020202020204" pitchFamily="34" charset="0"/>
              </a:rPr>
              <a:t>2 αναβαθμίσεις</a:t>
            </a:r>
            <a:r>
              <a:rPr lang="el-GR" sz="4000" dirty="0">
                <a:solidFill>
                  <a:srgbClr val="002A7E"/>
                </a:solidFill>
                <a:latin typeface="Arial" panose="020B0604020202020204" pitchFamily="34" charset="0"/>
                <a:cs typeface="Arial" panose="020B0604020202020204" pitchFamily="34" charset="0"/>
              </a:rPr>
              <a:t> </a:t>
            </a:r>
            <a:r>
              <a:rPr lang="el-GR" sz="4000" b="0" dirty="0">
                <a:solidFill>
                  <a:srgbClr val="002A7E"/>
                </a:solidFill>
                <a:latin typeface="Arial" panose="020B0604020202020204" pitchFamily="34" charset="0"/>
                <a:cs typeface="Arial" panose="020B0604020202020204" pitchFamily="34" charset="0"/>
              </a:rPr>
              <a:t>κατά 1 βαθμίδα από </a:t>
            </a:r>
            <a:r>
              <a:rPr lang="en-US" sz="4000" b="0" dirty="0">
                <a:solidFill>
                  <a:srgbClr val="002A7E"/>
                </a:solidFill>
                <a:latin typeface="Arial" panose="020B0604020202020204" pitchFamily="34" charset="0"/>
                <a:cs typeface="Arial" panose="020B0604020202020204" pitchFamily="34" charset="0"/>
              </a:rPr>
              <a:t>Fitch </a:t>
            </a:r>
            <a:r>
              <a:rPr lang="el-GR" sz="4000" dirty="0">
                <a:solidFill>
                  <a:srgbClr val="002A7E"/>
                </a:solidFill>
                <a:latin typeface="Arial" panose="020B0604020202020204" pitchFamily="34" charset="0"/>
                <a:cs typeface="Arial" panose="020B0604020202020204" pitchFamily="34" charset="0"/>
              </a:rPr>
              <a:t>και </a:t>
            </a:r>
            <a:r>
              <a:rPr lang="en-US" sz="4000" dirty="0">
                <a:solidFill>
                  <a:srgbClr val="002A7E"/>
                </a:solidFill>
                <a:latin typeface="Arial" panose="020B0604020202020204" pitchFamily="34" charset="0"/>
                <a:cs typeface="Arial" panose="020B0604020202020204" pitchFamily="34" charset="0"/>
              </a:rPr>
              <a:t>DBRS </a:t>
            </a:r>
            <a:r>
              <a:rPr lang="el-GR" sz="4000" dirty="0">
                <a:solidFill>
                  <a:srgbClr val="002A7E"/>
                </a:solidFill>
                <a:latin typeface="Arial" panose="020B0604020202020204" pitchFamily="34" charset="0"/>
                <a:cs typeface="Arial" panose="020B0604020202020204" pitchFamily="34" charset="0"/>
              </a:rPr>
              <a:t>και</a:t>
            </a:r>
            <a:r>
              <a:rPr lang="el-GR" sz="4000" b="0" dirty="0">
                <a:solidFill>
                  <a:srgbClr val="002A7E"/>
                </a:solidFill>
                <a:latin typeface="Arial" panose="020B0604020202020204" pitchFamily="34" charset="0"/>
                <a:cs typeface="Arial" panose="020B0604020202020204" pitchFamily="34" charset="0"/>
              </a:rPr>
              <a:t> </a:t>
            </a:r>
            <a:r>
              <a:rPr lang="el-GR" sz="4000" u="sng" dirty="0">
                <a:solidFill>
                  <a:srgbClr val="002A7E"/>
                </a:solidFill>
                <a:latin typeface="Arial" panose="020B0604020202020204" pitchFamily="34" charset="0"/>
                <a:cs typeface="Arial" panose="020B0604020202020204" pitchFamily="34" charset="0"/>
              </a:rPr>
              <a:t>1 αναβάθμιση</a:t>
            </a:r>
            <a:r>
              <a:rPr lang="el-GR" sz="4000" dirty="0">
                <a:solidFill>
                  <a:srgbClr val="002A7E"/>
                </a:solidFill>
                <a:latin typeface="Arial" panose="020B0604020202020204" pitchFamily="34" charset="0"/>
                <a:cs typeface="Arial" panose="020B0604020202020204" pitchFamily="34" charset="0"/>
              </a:rPr>
              <a:t> </a:t>
            </a:r>
            <a:r>
              <a:rPr lang="el-GR" sz="4000" b="0" dirty="0">
                <a:solidFill>
                  <a:srgbClr val="002A7E"/>
                </a:solidFill>
                <a:latin typeface="Arial" panose="020B0604020202020204" pitchFamily="34" charset="0"/>
                <a:cs typeface="Arial" panose="020B0604020202020204" pitchFamily="34" charset="0"/>
              </a:rPr>
              <a:t>κατά 2 βαθμίδες απ</a:t>
            </a:r>
            <a:r>
              <a:rPr lang="el-GR" sz="4000" dirty="0">
                <a:solidFill>
                  <a:srgbClr val="002A7E"/>
                </a:solidFill>
                <a:latin typeface="Arial" panose="020B0604020202020204" pitchFamily="34" charset="0"/>
                <a:cs typeface="Arial" panose="020B0604020202020204" pitchFamily="34" charset="0"/>
              </a:rPr>
              <a:t>ό </a:t>
            </a:r>
            <a:r>
              <a:rPr lang="en-US" sz="4000" dirty="0">
                <a:solidFill>
                  <a:srgbClr val="002A7E"/>
                </a:solidFill>
                <a:latin typeface="Arial" panose="020B0604020202020204" pitchFamily="34" charset="0"/>
                <a:cs typeface="Arial" panose="020B0604020202020204" pitchFamily="34" charset="0"/>
              </a:rPr>
              <a:t>Moody’s (</a:t>
            </a:r>
            <a:r>
              <a:rPr lang="el-GR" sz="4000" dirty="0">
                <a:solidFill>
                  <a:srgbClr val="002A7E"/>
                </a:solidFill>
                <a:latin typeface="Arial" panose="020B0604020202020204" pitchFamily="34" charset="0"/>
                <a:cs typeface="Arial" panose="020B0604020202020204" pitchFamily="34" charset="0"/>
              </a:rPr>
              <a:t>εντός της επενδυτικής </a:t>
            </a:r>
            <a:r>
              <a:rPr lang="el-GR" sz="4000" b="0" dirty="0">
                <a:solidFill>
                  <a:srgbClr val="002A7E"/>
                </a:solidFill>
                <a:latin typeface="Arial" panose="020B0604020202020204" pitchFamily="34" charset="0"/>
                <a:cs typeface="Arial" panose="020B0604020202020204" pitchFamily="34" charset="0"/>
              </a:rPr>
              <a:t>κατηγορίας)</a:t>
            </a:r>
          </a:p>
        </p:txBody>
      </p:sp>
      <p:pic>
        <p:nvPicPr>
          <p:cNvPr id="14" name="Picture 2" descr="Business Daily">
            <a:extLst>
              <a:ext uri="{FF2B5EF4-FFF2-40B4-BE49-F238E27FC236}">
                <a16:creationId xmlns:a16="http://schemas.microsoft.com/office/drawing/2014/main" id="{D5F8F3C0-4ADA-C2F7-92D0-31443C688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6515" y="3490203"/>
            <a:ext cx="9637776" cy="665992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F2B6DAD-CD66-776F-E8A2-5AB92AC3224C}"/>
              </a:ext>
            </a:extLst>
          </p:cNvPr>
          <p:cNvSpPr txBox="1"/>
          <p:nvPr/>
        </p:nvSpPr>
        <p:spPr>
          <a:xfrm>
            <a:off x="15379526" y="1613914"/>
            <a:ext cx="8021433"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82563" marR="0" lvl="0" algn="l" defTabSz="457200" rtl="0" eaLnBrk="1" fontAlgn="auto" latinLnBrk="0" hangingPunct="0">
              <a:lnSpc>
                <a:spcPct val="100000"/>
              </a:lnSpc>
              <a:spcBef>
                <a:spcPts val="0"/>
              </a:spcBef>
              <a:spcAft>
                <a:spcPts val="0"/>
              </a:spcAft>
              <a:buClrTx/>
              <a:buSzTx/>
              <a:buFontTx/>
              <a:buNone/>
              <a:tabLst/>
              <a:defRPr sz="3500" b="0" i="1">
                <a:solidFill>
                  <a:srgbClr val="5E5E5E"/>
                </a:solidFill>
                <a:latin typeface="Arial"/>
                <a:ea typeface="Arial"/>
                <a:cs typeface="Arial"/>
                <a:sym typeface="Arial"/>
              </a:defRPr>
            </a:pPr>
            <a:r>
              <a:rPr kumimoji="0" lang="el-GR" sz="2800" u="sng" strike="noStrike" kern="0" cap="none" spc="0" normalizeH="0" baseline="0" noProof="0" dirty="0">
                <a:ln>
                  <a:noFill/>
                </a:ln>
                <a:solidFill>
                  <a:srgbClr val="002A7E"/>
                </a:solidFill>
                <a:effectLst/>
                <a:uLnTx/>
                <a:uFillTx/>
                <a:latin typeface="Arial"/>
                <a:cs typeface="Arial"/>
                <a:sym typeface="Arial"/>
              </a:rPr>
              <a:t>Μακροοικονομική σταθερότητα:  </a:t>
            </a:r>
          </a:p>
          <a:p>
            <a:pPr marL="182563" marR="0" lvl="0" algn="l" defTabSz="457200" rtl="0" eaLnBrk="1" fontAlgn="auto" latinLnBrk="0" hangingPunct="0">
              <a:lnSpc>
                <a:spcPct val="100000"/>
              </a:lnSpc>
              <a:spcBef>
                <a:spcPts val="0"/>
              </a:spcBef>
              <a:spcAft>
                <a:spcPts val="0"/>
              </a:spcAft>
              <a:buClrTx/>
              <a:buSzTx/>
              <a:buFontTx/>
              <a:buNone/>
              <a:tabLst/>
              <a:defRPr sz="3500" b="0" i="1">
                <a:solidFill>
                  <a:srgbClr val="5E5E5E"/>
                </a:solidFill>
                <a:latin typeface="Arial"/>
                <a:ea typeface="Arial"/>
                <a:cs typeface="Arial"/>
                <a:sym typeface="Arial"/>
              </a:defRPr>
            </a:pPr>
            <a:r>
              <a:rPr kumimoji="0" lang="el-GR" sz="2800" i="1" u="none" strike="noStrike" kern="0" cap="none" spc="0" normalizeH="0" baseline="0" noProof="0" dirty="0">
                <a:ln>
                  <a:noFill/>
                </a:ln>
                <a:solidFill>
                  <a:srgbClr val="002A7E"/>
                </a:solidFill>
                <a:effectLst/>
                <a:uLnTx/>
                <a:uFillTx/>
                <a:latin typeface="Arial"/>
                <a:cs typeface="Arial"/>
                <a:sym typeface="Arial"/>
              </a:rPr>
              <a:t>το κλειδί για περαιτέρω αναβάθμιση της πιστοληπτικής ικανότητας της ΚΔ</a:t>
            </a:r>
          </a:p>
        </p:txBody>
      </p:sp>
    </p:spTree>
    <p:extLst>
      <p:ext uri="{BB962C8B-B14F-4D97-AF65-F5344CB8AC3E}">
        <p14:creationId xmlns:p14="http://schemas.microsoft.com/office/powerpoint/2010/main" val="2514033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9D3D47FD-07E9-E653-173B-032B703519C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773418" y="1445847"/>
            <a:ext cx="9878291" cy="7014210"/>
          </a:xfrm>
          <a:prstGeom prst="rect">
            <a:avLst/>
          </a:prstGeom>
          <a:solidFill>
            <a:srgbClr val="002A7E"/>
          </a:solidFill>
          <a:ln>
            <a:solidFill>
              <a:schemeClr val="bg1"/>
            </a:solidFill>
          </a:ln>
        </p:spPr>
      </p:pic>
      <p:sp>
        <p:nvSpPr>
          <p:cNvPr id="5" name="Shape">
            <a:extLst>
              <a:ext uri="{FF2B5EF4-FFF2-40B4-BE49-F238E27FC236}">
                <a16:creationId xmlns:a16="http://schemas.microsoft.com/office/drawing/2014/main" id="{5B37392C-7A85-9CD7-E742-7293651EE268}"/>
              </a:ext>
            </a:extLst>
          </p:cNvPr>
          <p:cNvSpPr/>
          <p:nvPr/>
        </p:nvSpPr>
        <p:spPr>
          <a:xfrm>
            <a:off x="0" y="4501327"/>
            <a:ext cx="23028685" cy="4713345"/>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chemeClr val="accent1">
              <a:lumMod val="50000"/>
            </a:schemeClr>
          </a:solidFill>
          <a:ln w="12700">
            <a:miter lim="400000"/>
          </a:ln>
        </p:spPr>
        <p:txBody>
          <a:bodyPr lIns="0" tIns="0" rIns="0" bIns="0" anchor="ctr"/>
          <a:lstStyle/>
          <a:p>
            <a:pPr marL="357188" marR="0" lvl="0" algn="l" defTabSz="825500" rtl="0" eaLnBrk="1" fontAlgn="auto" latinLnBrk="0" hangingPunct="0">
              <a:lnSpc>
                <a:spcPct val="100000"/>
              </a:lnSpc>
              <a:spcBef>
                <a:spcPts val="0"/>
              </a:spcBef>
              <a:spcAft>
                <a:spcPts val="0"/>
              </a:spcAft>
              <a:buClrTx/>
              <a:buSzTx/>
              <a:buFontTx/>
              <a:buNone/>
              <a:tabLst/>
              <a:defRPr/>
            </a:pPr>
            <a:r>
              <a:rPr lang="el-GR" sz="6000" cap="all" dirty="0" err="1">
                <a:solidFill>
                  <a:schemeClr val="bg1"/>
                </a:solidFill>
                <a:latin typeface="Arial" panose="020B0604020202020204" pitchFamily="34" charset="0"/>
                <a:cs typeface="Arial" panose="020B0604020202020204" pitchFamily="34" charset="0"/>
              </a:rPr>
              <a:t>Ευρωπαϊκα</a:t>
            </a:r>
            <a:r>
              <a:rPr lang="el-GR" sz="6000" cap="all" dirty="0">
                <a:solidFill>
                  <a:schemeClr val="bg1"/>
                </a:solidFill>
                <a:latin typeface="Arial" panose="020B0604020202020204" pitchFamily="34" charset="0"/>
                <a:cs typeface="Arial" panose="020B0604020202020204" pitchFamily="34" charset="0"/>
              </a:rPr>
              <a:t> </a:t>
            </a:r>
            <a:r>
              <a:rPr lang="el-GR" sz="6000" cap="all" dirty="0" err="1">
                <a:solidFill>
                  <a:schemeClr val="bg1"/>
                </a:solidFill>
                <a:latin typeface="Arial" panose="020B0604020202020204" pitchFamily="34" charset="0"/>
                <a:cs typeface="Arial" panose="020B0604020202020204" pitchFamily="34" charset="0"/>
              </a:rPr>
              <a:t>θεματα</a:t>
            </a:r>
            <a:r>
              <a:rPr lang="el-GR" sz="6000" cap="all" dirty="0">
                <a:solidFill>
                  <a:schemeClr val="bg1"/>
                </a:solidFill>
                <a:latin typeface="Arial" panose="020B0604020202020204" pitchFamily="34" charset="0"/>
                <a:cs typeface="Arial" panose="020B0604020202020204" pitchFamily="34" charset="0"/>
              </a:rPr>
              <a:t> </a:t>
            </a:r>
          </a:p>
          <a:p>
            <a:pPr marL="357188" marR="0" lvl="0" algn="l" defTabSz="825500" rtl="0" eaLnBrk="1" fontAlgn="auto" latinLnBrk="0" hangingPunct="0">
              <a:lnSpc>
                <a:spcPct val="100000"/>
              </a:lnSpc>
              <a:spcBef>
                <a:spcPts val="0"/>
              </a:spcBef>
              <a:spcAft>
                <a:spcPts val="0"/>
              </a:spcAft>
              <a:buClrTx/>
              <a:buSzTx/>
              <a:buFontTx/>
              <a:buNone/>
              <a:tabLst/>
              <a:defRPr/>
            </a:pPr>
            <a:endParaRPr lang="el-GR" sz="6000" cap="all" dirty="0">
              <a:solidFill>
                <a:schemeClr val="bg1"/>
              </a:solidFill>
              <a:latin typeface="Arial" panose="020B0604020202020204" pitchFamily="34" charset="0"/>
              <a:cs typeface="Arial" panose="020B0604020202020204" pitchFamily="34" charset="0"/>
            </a:endParaRPr>
          </a:p>
          <a:p>
            <a:pPr marL="357188" marR="0" lvl="0" algn="l" defTabSz="825500" rtl="0" eaLnBrk="1" fontAlgn="auto" latinLnBrk="0" hangingPunct="0">
              <a:lnSpc>
                <a:spcPct val="100000"/>
              </a:lnSpc>
              <a:spcBef>
                <a:spcPts val="0"/>
              </a:spcBef>
              <a:spcAft>
                <a:spcPts val="0"/>
              </a:spcAft>
              <a:buClrTx/>
              <a:buSzTx/>
              <a:buFontTx/>
              <a:buNone/>
              <a:tabLst/>
              <a:defRPr/>
            </a:pPr>
            <a:r>
              <a:rPr lang="el-GR" sz="6000" dirty="0">
                <a:solidFill>
                  <a:schemeClr val="bg1"/>
                </a:solidFill>
              </a:rPr>
              <a:t>Συμβολή Υπουργείου Οικονομικών στη διαμόρφωση Ευρωπαϊκών πολιτικών </a:t>
            </a:r>
          </a:p>
        </p:txBody>
      </p:sp>
    </p:spTree>
    <p:extLst>
      <p:ext uri="{BB962C8B-B14F-4D97-AF65-F5344CB8AC3E}">
        <p14:creationId xmlns:p14="http://schemas.microsoft.com/office/powerpoint/2010/main" val="8909864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1A313BDF-6176-FE6D-B726-30C7F4D98185}"/>
              </a:ext>
            </a:extLst>
          </p:cNvPr>
          <p:cNvSpPr/>
          <p:nvPr/>
        </p:nvSpPr>
        <p:spPr>
          <a:xfrm>
            <a:off x="0" y="-1"/>
            <a:ext cx="15437224" cy="2287469"/>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2" name="Picture 11">
            <a:extLst>
              <a:ext uri="{FF2B5EF4-FFF2-40B4-BE49-F238E27FC236}">
                <a16:creationId xmlns:a16="http://schemas.microsoft.com/office/drawing/2014/main" id="{819EFAA6-1E95-BEDF-ABCD-7E25BD9BE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6126" y="1437962"/>
            <a:ext cx="6134866" cy="55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Image" descr="Image"/>
          <p:cNvPicPr>
            <a:picLocks noChangeAspect="1"/>
          </p:cNvPicPr>
          <p:nvPr/>
        </p:nvPicPr>
        <p:blipFill>
          <a:blip r:embed="rId4"/>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70000" y="12614889"/>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8" name="01/…">
            <a:extLst>
              <a:ext uri="{FF2B5EF4-FFF2-40B4-BE49-F238E27FC236}">
                <a16:creationId xmlns:a16="http://schemas.microsoft.com/office/drawing/2014/main" id="{65FDC0E1-7FC8-963E-DA26-E85FA79E2835}"/>
              </a:ext>
            </a:extLst>
          </p:cNvPr>
          <p:cNvSpPr txBox="1"/>
          <p:nvPr/>
        </p:nvSpPr>
        <p:spPr>
          <a:xfrm>
            <a:off x="617267" y="4409660"/>
            <a:ext cx="20380085" cy="5888751"/>
          </a:xfrm>
          <a:prstGeom prst="rect">
            <a:avLst/>
          </a:prstGeom>
          <a:ln w="12700">
            <a:miter lim="400000"/>
          </a:ln>
        </p:spPr>
        <p:txBody>
          <a:bodyPr wrap="square" lIns="50780" tIns="50780" rIns="50780" bIns="50780">
            <a:spAutoFit/>
          </a:bodyPr>
          <a:lstStyle/>
          <a:p>
            <a:pPr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800" u="sng" dirty="0">
                <a:solidFill>
                  <a:srgbClr val="002A7E"/>
                </a:solidFill>
                <a:latin typeface="Arial" panose="020B0604020202020204" pitchFamily="34" charset="0"/>
                <a:cs typeface="Arial" panose="020B0604020202020204" pitchFamily="34" charset="0"/>
                <a:sym typeface="Arial" panose="020B0604020202020204"/>
              </a:rPr>
              <a:t>Πλαίσιο Οικονομικής Διακυβέρνησης</a:t>
            </a:r>
            <a:r>
              <a:rPr lang="en-US" sz="4800" u="sng" dirty="0">
                <a:solidFill>
                  <a:srgbClr val="002A7E"/>
                </a:solidFill>
                <a:latin typeface="Arial" panose="020B0604020202020204" pitchFamily="34" charset="0"/>
                <a:cs typeface="Arial" panose="020B0604020202020204" pitchFamily="34" charset="0"/>
                <a:sym typeface="Arial" panose="020B0604020202020204"/>
              </a:rPr>
              <a:t> </a:t>
            </a:r>
            <a:r>
              <a:rPr lang="el-GR" sz="4800" u="sng" dirty="0">
                <a:solidFill>
                  <a:srgbClr val="002A7E"/>
                </a:solidFill>
                <a:latin typeface="Arial" panose="020B0604020202020204" pitchFamily="34" charset="0"/>
                <a:cs typeface="Arial" panose="020B0604020202020204" pitchFamily="34" charset="0"/>
                <a:sym typeface="Arial" panose="020B0604020202020204"/>
              </a:rPr>
              <a:t>της Ε.Ε</a:t>
            </a:r>
          </a:p>
          <a:p>
            <a:pPr marL="530225" indent="-530225"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800" dirty="0">
                <a:solidFill>
                  <a:srgbClr val="002A7E"/>
                </a:solidFill>
                <a:latin typeface="Arial" panose="020B0604020202020204" pitchFamily="34" charset="0"/>
                <a:cs typeface="Arial" panose="020B0604020202020204" pitchFamily="34" charset="0"/>
                <a:sym typeface="Arial" panose="020B0604020202020204"/>
              </a:rPr>
              <a:t>Στηρίξαμε ενεργά </a:t>
            </a:r>
            <a:r>
              <a:rPr lang="el-GR" sz="4800" b="0" dirty="0">
                <a:solidFill>
                  <a:srgbClr val="002A7E"/>
                </a:solidFill>
                <a:latin typeface="Arial" panose="020B0604020202020204" pitchFamily="34" charset="0"/>
                <a:cs typeface="Arial" panose="020B0604020202020204" pitchFamily="34" charset="0"/>
                <a:sym typeface="Arial" panose="020B0604020202020204"/>
              </a:rPr>
              <a:t>τις προσπάθειες για επίτευξη συμβιβασμού επί των προτάσεων της Ευρωπαϊκής Επιτροπής για την αναθεώρηση του πλαισίου οικονομικής διακυβέρνησης </a:t>
            </a:r>
          </a:p>
          <a:p>
            <a:pPr marL="530225" indent="-530225"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800" u="sng" dirty="0">
                <a:solidFill>
                  <a:srgbClr val="002A7E"/>
                </a:solidFill>
                <a:latin typeface="Arial" panose="020B0604020202020204" pitchFamily="34" charset="0"/>
                <a:cs typeface="Arial" panose="020B0604020202020204" pitchFamily="34" charset="0"/>
                <a:sym typeface="Arial" panose="020B0604020202020204"/>
              </a:rPr>
              <a:t>Στόχος</a:t>
            </a:r>
            <a:r>
              <a:rPr lang="el-GR" sz="4800" b="0" dirty="0">
                <a:solidFill>
                  <a:srgbClr val="002A7E"/>
                </a:solidFill>
                <a:latin typeface="Arial" panose="020B0604020202020204" pitchFamily="34" charset="0"/>
                <a:cs typeface="Arial" panose="020B0604020202020204" pitchFamily="34" charset="0"/>
                <a:sym typeface="Arial" panose="020B0604020202020204"/>
              </a:rPr>
              <a:t> ήταν η αντιμετώπιση των αδυναμιών / ελλείψεων των κανόνων του Συμφώνου Σταθερότητας και Ανάπτυξης, οι οποίες αναδείχτηκαν από τις πρόσφατες κρίσεις </a:t>
            </a:r>
          </a:p>
        </p:txBody>
      </p:sp>
      <p:sp>
        <p:nvSpPr>
          <p:cNvPr id="7" name="ΜΗΧΑΝΙΣΜΟΣ ΑΝΑΚΑΜΨΗΣ ΚΑΙ ΑΝΘΕΚΤΙΚΟΤΗΤΑΣ">
            <a:extLst>
              <a:ext uri="{FF2B5EF4-FFF2-40B4-BE49-F238E27FC236}">
                <a16:creationId xmlns:a16="http://schemas.microsoft.com/office/drawing/2014/main" id="{6C6A9060-B74D-878B-E0A6-22A16ABBC936}"/>
              </a:ext>
            </a:extLst>
          </p:cNvPr>
          <p:cNvSpPr txBox="1"/>
          <p:nvPr/>
        </p:nvSpPr>
        <p:spPr>
          <a:xfrm>
            <a:off x="163553" y="158157"/>
            <a:ext cx="14574423" cy="213391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a:lnSpc>
                <a:spcPct val="100000"/>
              </a:lnSpc>
            </a:pPr>
            <a:r>
              <a:rPr lang="el-GR" sz="4400" spc="150" dirty="0">
                <a:solidFill>
                  <a:srgbClr val="002A7E"/>
                </a:solidFill>
              </a:rPr>
              <a:t>Ευρωπαϊκά Θέματα - Συμβολή Υπουργείου </a:t>
            </a:r>
            <a:r>
              <a:rPr lang="el-GR" sz="4200" spc="150" dirty="0">
                <a:solidFill>
                  <a:srgbClr val="002A7E"/>
                </a:solidFill>
              </a:rPr>
              <a:t>Οικονομικών</a:t>
            </a:r>
            <a:r>
              <a:rPr lang="el-GR" sz="4400" spc="150" dirty="0">
                <a:solidFill>
                  <a:srgbClr val="002A7E"/>
                </a:solidFill>
              </a:rPr>
              <a:t> στη διαμόρφωση ευρωπαϊκών πολιτικών (1/2)</a:t>
            </a:r>
          </a:p>
        </p:txBody>
      </p:sp>
      <p:sp>
        <p:nvSpPr>
          <p:cNvPr id="4" name="Slide Number Placeholder 3">
            <a:extLst>
              <a:ext uri="{FF2B5EF4-FFF2-40B4-BE49-F238E27FC236}">
                <a16:creationId xmlns:a16="http://schemas.microsoft.com/office/drawing/2014/main" id="{359228A2-0AC7-BC0E-D43E-093B7FFEF89E}"/>
              </a:ext>
            </a:extLst>
          </p:cNvPr>
          <p:cNvSpPr>
            <a:spLocks noGrp="1"/>
          </p:cNvSpPr>
          <p:nvPr>
            <p:ph type="sldNum" sz="quarter" idx="12"/>
          </p:nvPr>
        </p:nvSpPr>
        <p:spPr/>
        <p:txBody>
          <a:bodyPr/>
          <a:lstStyle/>
          <a:p>
            <a:fld id="{2E8DE51F-38A4-4EEC-85CE-1C9509C2B507}" type="slidenum">
              <a:rPr lang="el-GR" smtClean="0"/>
              <a:t>38</a:t>
            </a:fld>
            <a:endParaRPr lang="el-GR" dirty="0"/>
          </a:p>
        </p:txBody>
      </p:sp>
    </p:spTree>
    <p:extLst>
      <p:ext uri="{BB962C8B-B14F-4D97-AF65-F5344CB8AC3E}">
        <p14:creationId xmlns:p14="http://schemas.microsoft.com/office/powerpoint/2010/main" val="288059005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1422CDFC-7CD1-7256-F62E-AD6DE1EE39D6}"/>
              </a:ext>
            </a:extLst>
          </p:cNvPr>
          <p:cNvSpPr/>
          <p:nvPr/>
        </p:nvSpPr>
        <p:spPr>
          <a:xfrm>
            <a:off x="0" y="-1"/>
            <a:ext cx="15437224" cy="2287469"/>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2" name="Picture 11">
            <a:extLst>
              <a:ext uri="{FF2B5EF4-FFF2-40B4-BE49-F238E27FC236}">
                <a16:creationId xmlns:a16="http://schemas.microsoft.com/office/drawing/2014/main" id="{819EFAA6-1E95-BEDF-ABCD-7E25BD9BE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6126" y="1437962"/>
            <a:ext cx="6134866" cy="55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Image" descr="Image"/>
          <p:cNvPicPr>
            <a:picLocks noChangeAspect="1"/>
          </p:cNvPicPr>
          <p:nvPr/>
        </p:nvPicPr>
        <p:blipFill>
          <a:blip r:embed="rId4"/>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70000" y="12614889"/>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8" name="01/…">
            <a:extLst>
              <a:ext uri="{FF2B5EF4-FFF2-40B4-BE49-F238E27FC236}">
                <a16:creationId xmlns:a16="http://schemas.microsoft.com/office/drawing/2014/main" id="{65FDC0E1-7FC8-963E-DA26-E85FA79E2835}"/>
              </a:ext>
            </a:extLst>
          </p:cNvPr>
          <p:cNvSpPr txBox="1"/>
          <p:nvPr/>
        </p:nvSpPr>
        <p:spPr>
          <a:xfrm>
            <a:off x="341455" y="4014360"/>
            <a:ext cx="18465067" cy="6873636"/>
          </a:xfrm>
          <a:prstGeom prst="rect">
            <a:avLst/>
          </a:prstGeom>
          <a:ln w="12700">
            <a:miter lim="400000"/>
          </a:ln>
        </p:spPr>
        <p:txBody>
          <a:bodyPr wrap="square" lIns="50780" tIns="50780" rIns="50780" bIns="50780">
            <a:spAutoFit/>
          </a:bodyPr>
          <a:lstStyle/>
          <a:p>
            <a:pPr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800" u="sng" dirty="0">
                <a:solidFill>
                  <a:srgbClr val="002A7E"/>
                </a:solidFill>
                <a:latin typeface="Arial" panose="020B0604020202020204" pitchFamily="34" charset="0"/>
                <a:cs typeface="Arial" panose="020B0604020202020204" pitchFamily="34" charset="0"/>
                <a:sym typeface="Arial" panose="020B0604020202020204"/>
              </a:rPr>
              <a:t>Ένωση Κεφαλαιαγορών</a:t>
            </a:r>
          </a:p>
          <a:p>
            <a:pPr marL="530225" indent="-530225"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Σημαντική πρωτοβουλία της ΕΕ προς όφελος των επιχειρήσεων της ΕΕ - </a:t>
            </a:r>
            <a:r>
              <a:rPr lang="el-GR" sz="3800" u="sng" dirty="0">
                <a:solidFill>
                  <a:srgbClr val="002A7E"/>
                </a:solidFill>
                <a:latin typeface="Arial" panose="020B0604020202020204" pitchFamily="34" charset="0"/>
                <a:cs typeface="Arial" panose="020B0604020202020204" pitchFamily="34" charset="0"/>
                <a:sym typeface="Arial" panose="020B0604020202020204"/>
              </a:rPr>
              <a:t>δημιουργία μιας ενιαίας αγοράς κεφαλαίων</a:t>
            </a:r>
            <a:r>
              <a:rPr lang="el-GR" sz="3800" b="0" dirty="0">
                <a:solidFill>
                  <a:srgbClr val="002A7E"/>
                </a:solidFill>
                <a:latin typeface="Arial" panose="020B0604020202020204" pitchFamily="34" charset="0"/>
                <a:cs typeface="Arial" panose="020B0604020202020204" pitchFamily="34" charset="0"/>
                <a:sym typeface="Arial" panose="020B0604020202020204"/>
              </a:rPr>
              <a:t>, στο πλαίσιο της οποίας οι επιχειρήσεις, ιδίως οι ΜΜΕ, θα έχουν καλύτερη πρόσβαση σε μη τραπεζική χρηματοδότηση </a:t>
            </a:r>
          </a:p>
          <a:p>
            <a:pPr marL="530225" indent="-530225"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800" u="sng" dirty="0">
                <a:solidFill>
                  <a:srgbClr val="002A7E"/>
                </a:solidFill>
                <a:latin typeface="Arial" panose="020B0604020202020204" pitchFamily="34" charset="0"/>
                <a:cs typeface="Arial" panose="020B0604020202020204" pitchFamily="34" charset="0"/>
                <a:sym typeface="Arial" panose="020B0604020202020204"/>
              </a:rPr>
              <a:t>Υποστηρίξαμε πως</a:t>
            </a:r>
            <a:r>
              <a:rPr lang="el-GR" sz="3800" dirty="0">
                <a:solidFill>
                  <a:srgbClr val="002A7E"/>
                </a:solidFill>
                <a:latin typeface="Arial" panose="020B0604020202020204" pitchFamily="34" charset="0"/>
                <a:cs typeface="Arial" panose="020B0604020202020204" pitchFamily="34" charset="0"/>
                <a:sym typeface="Arial" panose="020B0604020202020204"/>
              </a:rPr>
              <a:t> </a:t>
            </a:r>
            <a:r>
              <a:rPr lang="el-GR" sz="3800" b="0" dirty="0">
                <a:solidFill>
                  <a:srgbClr val="002A7E"/>
                </a:solidFill>
                <a:latin typeface="Arial" panose="020B0604020202020204" pitchFamily="34" charset="0"/>
                <a:cs typeface="Arial" panose="020B0604020202020204" pitchFamily="34" charset="0"/>
                <a:sym typeface="Arial" panose="020B0604020202020204"/>
              </a:rPr>
              <a:t>είναι απαραίτητο πρώτα να αξιολογηθεί η δυνατότητα για πιο αποτελεσματική και αποδοτική αξιοποίηση των αρμοδιοτήτων Εθνικών Εποπτικών Αρχών σε συνεργασία με τις Ευρωπαϊκές, ώστε να μην προκύψει πρόσθετο κόστος στα κράτη.</a:t>
            </a:r>
          </a:p>
          <a:p>
            <a:pPr marL="530225" indent="-530225" algn="just" defTabSz="821055">
              <a:spcBef>
                <a:spcPts val="1200"/>
              </a:spcBef>
              <a:spcAft>
                <a:spcPts val="1200"/>
              </a:spcAft>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800" b="0" dirty="0">
                <a:solidFill>
                  <a:srgbClr val="002A7E"/>
                </a:solidFill>
                <a:latin typeface="Arial" panose="020B0604020202020204" pitchFamily="34" charset="0"/>
                <a:cs typeface="Arial" panose="020B0604020202020204" pitchFamily="34" charset="0"/>
                <a:sym typeface="Arial" panose="020B0604020202020204"/>
              </a:rPr>
              <a:t>Η θέση αυτή περιλήφθηκε στην τελική Δήλωση του </a:t>
            </a:r>
            <a:r>
              <a:rPr lang="el-GR" sz="3800" b="0" dirty="0" err="1">
                <a:solidFill>
                  <a:srgbClr val="002A7E"/>
                </a:solidFill>
                <a:latin typeface="Arial" panose="020B0604020202020204" pitchFamily="34" charset="0"/>
                <a:cs typeface="Arial" panose="020B0604020202020204" pitchFamily="34" charset="0"/>
                <a:sym typeface="Arial" panose="020B0604020202020204"/>
              </a:rPr>
              <a:t>Eurogroup</a:t>
            </a:r>
            <a:endParaRPr lang="el-GR" sz="3800" b="0" dirty="0">
              <a:solidFill>
                <a:srgbClr val="002A7E"/>
              </a:solidFill>
              <a:latin typeface="Arial" panose="020B0604020202020204" pitchFamily="34" charset="0"/>
              <a:cs typeface="Arial" panose="020B0604020202020204" pitchFamily="34" charset="0"/>
              <a:sym typeface="Arial" panose="020B0604020202020204"/>
            </a:endParaRPr>
          </a:p>
        </p:txBody>
      </p:sp>
      <p:sp>
        <p:nvSpPr>
          <p:cNvPr id="7" name="ΜΗΧΑΝΙΣΜΟΣ ΑΝΑΚΑΜΨΗΣ ΚΑΙ ΑΝΘΕΚΤΙΚΟΤΗΤΑΣ">
            <a:extLst>
              <a:ext uri="{FF2B5EF4-FFF2-40B4-BE49-F238E27FC236}">
                <a16:creationId xmlns:a16="http://schemas.microsoft.com/office/drawing/2014/main" id="{6C6A9060-B74D-878B-E0A6-22A16ABBC936}"/>
              </a:ext>
            </a:extLst>
          </p:cNvPr>
          <p:cNvSpPr txBox="1"/>
          <p:nvPr/>
        </p:nvSpPr>
        <p:spPr>
          <a:xfrm>
            <a:off x="298176" y="60882"/>
            <a:ext cx="15301488" cy="213391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a:lnSpc>
                <a:spcPct val="100000"/>
              </a:lnSpc>
            </a:pPr>
            <a:r>
              <a:rPr lang="el-GR" sz="4400" spc="150" dirty="0">
                <a:solidFill>
                  <a:srgbClr val="002A7E"/>
                </a:solidFill>
              </a:rPr>
              <a:t>Ευρωπαϊκά Θέματα - Συμβολή Υπουργείου Οικονομικών στη διαμόρφωση ευρωπαϊκών πολιτικών (2/2)</a:t>
            </a:r>
          </a:p>
        </p:txBody>
      </p:sp>
      <p:sp>
        <p:nvSpPr>
          <p:cNvPr id="4" name="Slide Number Placeholder 3">
            <a:extLst>
              <a:ext uri="{FF2B5EF4-FFF2-40B4-BE49-F238E27FC236}">
                <a16:creationId xmlns:a16="http://schemas.microsoft.com/office/drawing/2014/main" id="{267FF498-6533-140D-99CF-4BE2CDF6CB74}"/>
              </a:ext>
            </a:extLst>
          </p:cNvPr>
          <p:cNvSpPr>
            <a:spLocks noGrp="1"/>
          </p:cNvSpPr>
          <p:nvPr>
            <p:ph type="sldNum" sz="quarter" idx="12"/>
          </p:nvPr>
        </p:nvSpPr>
        <p:spPr/>
        <p:txBody>
          <a:bodyPr/>
          <a:lstStyle/>
          <a:p>
            <a:fld id="{2E8DE51F-38A4-4EEC-85CE-1C9509C2B507}" type="slidenum">
              <a:rPr lang="el-GR" smtClean="0"/>
              <a:t>39</a:t>
            </a:fld>
            <a:endParaRPr lang="el-GR" dirty="0"/>
          </a:p>
        </p:txBody>
      </p:sp>
    </p:spTree>
    <p:extLst>
      <p:ext uri="{BB962C8B-B14F-4D97-AF65-F5344CB8AC3E}">
        <p14:creationId xmlns:p14="http://schemas.microsoft.com/office/powerpoint/2010/main" val="154819952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3"/>
          <a:stretch>
            <a:fillRect/>
          </a:stretch>
        </p:blipFill>
        <p:spPr>
          <a:xfrm>
            <a:off x="8900408" y="11132719"/>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lang="en-GB"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3" name="ΥΠΟΥΡΓΕΙΟ ΕΣΩΤΕΡΙΚΩΝ">
            <a:extLst>
              <a:ext uri="{FF2B5EF4-FFF2-40B4-BE49-F238E27FC236}">
                <a16:creationId xmlns:a16="http://schemas.microsoft.com/office/drawing/2014/main" id="{0129F58A-D65C-0CFC-0310-FDC91037FF75}"/>
              </a:ext>
            </a:extLst>
          </p:cNvPr>
          <p:cNvSpPr txBox="1"/>
          <p:nvPr/>
        </p:nvSpPr>
        <p:spPr>
          <a:xfrm>
            <a:off x="10992740" y="12877543"/>
            <a:ext cx="9605671" cy="61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19" name="Oval 18">
            <a:extLst>
              <a:ext uri="{FF2B5EF4-FFF2-40B4-BE49-F238E27FC236}">
                <a16:creationId xmlns:a16="http://schemas.microsoft.com/office/drawing/2014/main" id="{C49E0A47-800A-5E9E-73F1-62E327A0FD4C}"/>
              </a:ext>
            </a:extLst>
          </p:cNvPr>
          <p:cNvSpPr/>
          <p:nvPr/>
        </p:nvSpPr>
        <p:spPr>
          <a:xfrm>
            <a:off x="1915719" y="634119"/>
            <a:ext cx="21013270" cy="2077403"/>
          </a:xfrm>
          <a:prstGeom prst="ellipse">
            <a:avLst/>
          </a:prstGeom>
          <a:solidFill>
            <a:srgbClr val="B7D7F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l-GR" sz="4800" b="1" dirty="0">
                <a:solidFill>
                  <a:srgbClr val="002A7E"/>
                </a:solidFill>
                <a:latin typeface="Arial" panose="020B0604020202020204" pitchFamily="34" charset="0"/>
                <a:cs typeface="Arial" panose="020B0604020202020204" pitchFamily="34" charset="0"/>
              </a:rPr>
              <a:t>Εξαγγελίες/ Πρόγραμμα Κυβέρνησης για την οικονομία</a:t>
            </a:r>
          </a:p>
        </p:txBody>
      </p:sp>
      <p:sp>
        <p:nvSpPr>
          <p:cNvPr id="2" name="01/…">
            <a:extLst>
              <a:ext uri="{FF2B5EF4-FFF2-40B4-BE49-F238E27FC236}">
                <a16:creationId xmlns:a16="http://schemas.microsoft.com/office/drawing/2014/main" id="{9EBFCD67-89DA-0095-0360-4134DEF04680}"/>
              </a:ext>
            </a:extLst>
          </p:cNvPr>
          <p:cNvSpPr txBox="1"/>
          <p:nvPr/>
        </p:nvSpPr>
        <p:spPr>
          <a:xfrm>
            <a:off x="0" y="2922812"/>
            <a:ext cx="23236517" cy="8766462"/>
          </a:xfrm>
          <a:prstGeom prst="rect">
            <a:avLst/>
          </a:prstGeom>
          <a:ln w="12700">
            <a:miter lim="400000"/>
          </a:ln>
        </p:spPr>
        <p:txBody>
          <a:bodyPr wrap="square" lIns="50780" tIns="50780" rIns="50780" bIns="50780">
            <a:spAutoFit/>
          </a:bodyPr>
          <a:lstStyle/>
          <a:p>
            <a:pPr marL="968375" lvl="0" indent="-107950" algn="l" defTabSz="821055">
              <a:lnSpc>
                <a:spcPct val="150000"/>
              </a:lnSpc>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Διασφάλιση Δημοσιονομικής πειθαρχίας και Χρηματοοικονομικής σταθερότητας</a:t>
            </a:r>
          </a:p>
          <a:p>
            <a:pPr marL="968375" lvl="0" indent="-107950" algn="l" defTabSz="821055">
              <a:lnSpc>
                <a:spcPct val="150000"/>
              </a:lnSpc>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Αντιμετώπιση των προβλημάτων της ακρίβειας</a:t>
            </a:r>
            <a:r>
              <a:rPr lang="en-US" sz="4400" dirty="0">
                <a:solidFill>
                  <a:srgbClr val="002A7E"/>
                </a:solidFill>
                <a:latin typeface="Arial" panose="020B0604020202020204" pitchFamily="34" charset="0"/>
                <a:cs typeface="Arial" panose="020B0604020202020204" pitchFamily="34" charset="0"/>
                <a:sym typeface="Arial" panose="020B0604020202020204"/>
              </a:rPr>
              <a:t> </a:t>
            </a:r>
            <a:r>
              <a:rPr lang="el-GR" sz="4400" dirty="0">
                <a:solidFill>
                  <a:srgbClr val="002A7E"/>
                </a:solidFill>
                <a:latin typeface="Arial" panose="020B0604020202020204" pitchFamily="34" charset="0"/>
                <a:cs typeface="Arial" panose="020B0604020202020204" pitchFamily="34" charset="0"/>
                <a:sym typeface="Arial" panose="020B0604020202020204"/>
              </a:rPr>
              <a:t>και του πληθωρισμού </a:t>
            </a:r>
          </a:p>
          <a:p>
            <a:pPr marL="968375" lvl="0" indent="-107950" algn="l" defTabSz="821055">
              <a:lnSpc>
                <a:spcPct val="150000"/>
              </a:lnSpc>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Αποτελεσματική Διαχείριση των Μη Εξυπηρετούμενων Δανείων</a:t>
            </a:r>
          </a:p>
          <a:p>
            <a:pPr marL="968375" lvl="0" indent="-107950" algn="l" defTabSz="821055">
              <a:lnSpc>
                <a:spcPct val="150000"/>
              </a:lnSpc>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Προώθηση ολοκληρωμένου φορολογικού μετασχηματισμού </a:t>
            </a:r>
            <a:endParaRPr lang="en-GB" sz="4400" dirty="0">
              <a:solidFill>
                <a:srgbClr val="002A7E"/>
              </a:solidFill>
              <a:latin typeface="Arial" panose="020B0604020202020204" pitchFamily="34" charset="0"/>
              <a:cs typeface="Arial" panose="020B0604020202020204" pitchFamily="34" charset="0"/>
              <a:sym typeface="Arial" panose="020B0604020202020204"/>
            </a:endParaRPr>
          </a:p>
          <a:p>
            <a:pPr marL="968375" lvl="0" indent="-107950" algn="l" defTabSz="821055">
              <a:lnSpc>
                <a:spcPct val="150000"/>
              </a:lnSpc>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Βελτίωση της πρόσβασης των επιχειρήσεων στη χρηματοδότηση</a:t>
            </a:r>
          </a:p>
          <a:p>
            <a:pPr marL="968375" lvl="0" indent="-107950" algn="l" defTabSz="821055">
              <a:lnSpc>
                <a:spcPct val="150000"/>
              </a:lnSpc>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Βελτίωση της αποτελεσματικότητας της Δημόσιας Διοίκησης</a:t>
            </a:r>
          </a:p>
          <a:p>
            <a:pPr marL="968375" indent="-107950" algn="l" defTabSz="821055">
              <a:lnSpc>
                <a:spcPct val="150000"/>
              </a:lnSpc>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 Υλοποίηση ενός νέου εμπλουτισμένου οικονομικού μοντέλου  </a:t>
            </a:r>
          </a:p>
          <a:p>
            <a:pPr marL="514350" lvl="0" indent="-514350" algn="l" defTabSz="821055">
              <a:spcBef>
                <a:spcPts val="600"/>
              </a:spcBef>
              <a:spcAft>
                <a:spcPts val="6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endParaRPr lang="el-GR" sz="31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4" name="Slide Number Placeholder 3">
            <a:extLst>
              <a:ext uri="{FF2B5EF4-FFF2-40B4-BE49-F238E27FC236}">
                <a16:creationId xmlns:a16="http://schemas.microsoft.com/office/drawing/2014/main" id="{8B78BD8C-FB37-D4B0-6ACE-E903430BFD73}"/>
              </a:ext>
            </a:extLst>
          </p:cNvPr>
          <p:cNvSpPr>
            <a:spLocks noGrp="1"/>
          </p:cNvSpPr>
          <p:nvPr>
            <p:ph type="sldNum" sz="quarter" idx="12"/>
          </p:nvPr>
        </p:nvSpPr>
        <p:spPr/>
        <p:txBody>
          <a:bodyPr/>
          <a:lstStyle/>
          <a:p>
            <a:fld id="{2E8DE51F-38A4-4EEC-85CE-1C9509C2B507}" type="slidenum">
              <a:rPr lang="el-GR" smtClean="0"/>
              <a:t>4</a:t>
            </a:fld>
            <a:endParaRPr lang="el-GR" dirty="0"/>
          </a:p>
        </p:txBody>
      </p:sp>
    </p:spTree>
    <p:extLst>
      <p:ext uri="{BB962C8B-B14F-4D97-AF65-F5344CB8AC3E}">
        <p14:creationId xmlns:p14="http://schemas.microsoft.com/office/powerpoint/2010/main" val="61964321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9" name="01/…">
            <a:extLst>
              <a:ext uri="{FF2B5EF4-FFF2-40B4-BE49-F238E27FC236}">
                <a16:creationId xmlns:a16="http://schemas.microsoft.com/office/drawing/2014/main" id="{E6C79DC6-C844-3E6D-CEE4-F14568AF28EE}"/>
              </a:ext>
            </a:extLst>
          </p:cNvPr>
          <p:cNvSpPr txBox="1"/>
          <p:nvPr/>
        </p:nvSpPr>
        <p:spPr>
          <a:xfrm>
            <a:off x="919772" y="2158121"/>
            <a:ext cx="22397428" cy="672708"/>
          </a:xfrm>
          <a:prstGeom prst="rect">
            <a:avLst/>
          </a:prstGeom>
          <a:ln w="12700">
            <a:miter lim="400000"/>
          </a:ln>
        </p:spPr>
        <p:txBody>
          <a:bodyPr wrap="square" lIns="50780" tIns="50780" rIns="50780" bIns="50780">
            <a:spAutoFit/>
          </a:bodyPr>
          <a:lstStyle/>
          <a:p>
            <a:pPr algn="l" defTabSz="821055">
              <a:lnSpc>
                <a:spcPct val="120000"/>
              </a:lnSpc>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i="1" spc="150" dirty="0">
              <a:solidFill>
                <a:schemeClr val="accent4">
                  <a:lumMod val="50000"/>
                </a:schemeClr>
              </a:solidFill>
              <a:latin typeface="Arial" panose="020B0604020202020204"/>
              <a:ea typeface="Arial" panose="020B0604020202020204"/>
              <a:cs typeface="Arial" panose="020B0604020202020204"/>
              <a:sym typeface="Arial" panose="020B0604020202020204"/>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8" name="01/…">
            <a:extLst>
              <a:ext uri="{FF2B5EF4-FFF2-40B4-BE49-F238E27FC236}">
                <a16:creationId xmlns:a16="http://schemas.microsoft.com/office/drawing/2014/main" id="{65FDC0E1-7FC8-963E-DA26-E85FA79E2835}"/>
              </a:ext>
            </a:extLst>
          </p:cNvPr>
          <p:cNvSpPr txBox="1"/>
          <p:nvPr/>
        </p:nvSpPr>
        <p:spPr>
          <a:xfrm>
            <a:off x="486321" y="2182552"/>
            <a:ext cx="23168809" cy="10890120"/>
          </a:xfrm>
          <a:prstGeom prst="rect">
            <a:avLst/>
          </a:prstGeom>
          <a:ln w="12700">
            <a:miter lim="400000"/>
          </a:ln>
        </p:spPr>
        <p:txBody>
          <a:bodyPr wrap="square" lIns="50780" tIns="50780" rIns="50780" bIns="50780">
            <a:spAutoFit/>
          </a:bodyPr>
          <a:lstStyle/>
          <a:p>
            <a:pPr lvl="0" algn="just" defTabSz="821055">
              <a:spcBef>
                <a:spcPts val="1800"/>
              </a:spcBef>
              <a:spcAft>
                <a:spcPts val="18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600" u="sng" dirty="0">
                <a:solidFill>
                  <a:srgbClr val="002A7E"/>
                </a:solidFill>
                <a:latin typeface="Arial" panose="020B0604020202020204" pitchFamily="34" charset="0"/>
                <a:cs typeface="Arial" panose="020B0604020202020204" pitchFamily="34" charset="0"/>
              </a:rPr>
              <a:t>Εθνικό Ταμείο Αλληλεγγύης</a:t>
            </a:r>
            <a:endParaRPr lang="el-GR" sz="3600" b="0" u="sng" dirty="0">
              <a:solidFill>
                <a:srgbClr val="002A7E"/>
              </a:solidFill>
              <a:latin typeface="Arial" panose="020B0604020202020204" pitchFamily="34" charset="0"/>
              <a:cs typeface="Arial" panose="020B0604020202020204" pitchFamily="34" charset="0"/>
            </a:endParaRPr>
          </a:p>
          <a:p>
            <a:pPr marL="536575" lvl="0" indent="-536575" algn="just" defTabSz="821055">
              <a:spcBef>
                <a:spcPts val="1800"/>
              </a:spcBef>
              <a:spcAft>
                <a:spcPts val="1800"/>
              </a:spcAft>
              <a:buClr>
                <a:srgbClr val="C00000"/>
              </a:buClr>
              <a:buFont typeface="Wingdings" panose="05000000000000000000" pitchFamily="2" charset="2"/>
              <a:buChar char="§"/>
              <a:tabLst>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3600" b="0" dirty="0">
                <a:solidFill>
                  <a:srgbClr val="002A7E"/>
                </a:solidFill>
                <a:latin typeface="Arial" panose="020B0604020202020204" pitchFamily="34" charset="0"/>
                <a:cs typeface="Arial" panose="020B0604020202020204" pitchFamily="34" charset="0"/>
              </a:rPr>
              <a:t>Δημιουργία ηλεκτρονικής πλατφόρμας - </a:t>
            </a:r>
            <a:r>
              <a:rPr lang="el-GR" sz="3600" b="0" dirty="0">
                <a:solidFill>
                  <a:srgbClr val="002A7E"/>
                </a:solidFill>
                <a:latin typeface="Arial" panose="020B0604020202020204" pitchFamily="34" charset="0"/>
                <a:cs typeface="Arial" panose="020B0604020202020204" pitchFamily="34" charset="0"/>
                <a:sym typeface="Arial" panose="020B0604020202020204"/>
              </a:rPr>
              <a:t> €50 εκ/χρόνο στον Προϋπολογισμό</a:t>
            </a:r>
            <a:endParaRPr lang="el-GR" sz="3600" b="0" dirty="0">
              <a:solidFill>
                <a:srgbClr val="002A7E"/>
              </a:solidFill>
              <a:latin typeface="Arial" panose="020B0604020202020204" pitchFamily="34" charset="0"/>
              <a:cs typeface="Arial" panose="020B0604020202020204" pitchFamily="34" charset="0"/>
            </a:endParaRPr>
          </a:p>
          <a:p>
            <a:pPr marL="536575" lvl="0" indent="-536575" algn="just" defTabSz="821055">
              <a:spcBef>
                <a:spcPts val="1800"/>
              </a:spcBef>
              <a:spcAft>
                <a:spcPts val="1800"/>
              </a:spcAft>
              <a:buClr>
                <a:srgbClr val="C00000"/>
              </a:buClr>
              <a:buFont typeface="Wingdings" panose="05000000000000000000" pitchFamily="2" charset="2"/>
              <a:buChar char="§"/>
              <a:tabLst>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3600" b="0" dirty="0">
                <a:solidFill>
                  <a:srgbClr val="002A7E"/>
                </a:solidFill>
                <a:latin typeface="Arial" panose="020B0604020202020204" pitchFamily="34" charset="0"/>
                <a:cs typeface="Arial" panose="020B0604020202020204" pitchFamily="34" charset="0"/>
              </a:rPr>
              <a:t>Υποβολή ηλεκτρονικών αιτήσεων από καταθέτες και κατόχους αξιογράφων που έχουν επηρεαστεί από την εξυγίανση των δύο συστημικών τραπεζών</a:t>
            </a:r>
          </a:p>
          <a:p>
            <a:pPr marL="536575" lvl="0" indent="-536575" algn="just" defTabSz="821055">
              <a:spcBef>
                <a:spcPts val="1800"/>
              </a:spcBef>
              <a:spcAft>
                <a:spcPts val="1800"/>
              </a:spcAft>
              <a:buClr>
                <a:srgbClr val="C00000"/>
              </a:buClr>
              <a:buFont typeface="Wingdings" panose="05000000000000000000" pitchFamily="2" charset="2"/>
              <a:buChar char="§"/>
              <a:tabLst>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3600" b="0" dirty="0">
                <a:solidFill>
                  <a:srgbClr val="002A7E"/>
                </a:solidFill>
                <a:latin typeface="Arial" panose="020B0604020202020204" pitchFamily="34" charset="0"/>
                <a:cs typeface="Arial" panose="020B0604020202020204" pitchFamily="34" charset="0"/>
              </a:rPr>
              <a:t>Αξιολόγηση και προσδιορισμός των δικαιούχων με σκοπό την ετοιμασία Σχεδίου μερικής αναπλήρωσης </a:t>
            </a:r>
          </a:p>
          <a:p>
            <a:pPr lvl="0" algn="just" defTabSz="821055">
              <a:spcBef>
                <a:spcPts val="1800"/>
              </a:spcBef>
              <a:spcAft>
                <a:spcPts val="18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600" u="sng" dirty="0">
                <a:solidFill>
                  <a:srgbClr val="002A7E"/>
                </a:solidFill>
                <a:latin typeface="Arial" panose="020B0604020202020204" pitchFamily="34" charset="0"/>
                <a:cs typeface="Arial" panose="020B0604020202020204" pitchFamily="34" charset="0"/>
              </a:rPr>
              <a:t>Μεσοπρόθεσμο Δημοσιονομικό-Διαρθρωτικό Σχέδιο (</a:t>
            </a:r>
            <a:r>
              <a:rPr lang="en-US" sz="3600" u="sng" dirty="0">
                <a:solidFill>
                  <a:srgbClr val="002A7E"/>
                </a:solidFill>
                <a:latin typeface="Arial" panose="020B0604020202020204" pitchFamily="34" charset="0"/>
                <a:cs typeface="Arial" panose="020B0604020202020204" pitchFamily="34" charset="0"/>
              </a:rPr>
              <a:t>Medium Term Fiscal Structural Plan)</a:t>
            </a:r>
            <a:endParaRPr lang="el-GR" sz="3600" u="sng" dirty="0">
              <a:solidFill>
                <a:srgbClr val="002A7E"/>
              </a:solidFill>
              <a:latin typeface="Arial" panose="020B0604020202020204" pitchFamily="34" charset="0"/>
              <a:cs typeface="Arial" panose="020B0604020202020204" pitchFamily="34" charset="0"/>
            </a:endParaRPr>
          </a:p>
          <a:p>
            <a:pPr marL="536575" indent="-536575" algn="just" defTabSz="821055">
              <a:spcBef>
                <a:spcPts val="1800"/>
              </a:spcBef>
              <a:spcAft>
                <a:spcPts val="1800"/>
              </a:spcAft>
              <a:buClr>
                <a:srgbClr val="C00000"/>
              </a:buClr>
              <a:buFont typeface="Wingdings" panose="05000000000000000000" pitchFamily="2" charset="2"/>
              <a:buChar char="§"/>
              <a:tabLst>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3600" b="0" dirty="0">
                <a:solidFill>
                  <a:srgbClr val="002A7E"/>
                </a:solidFill>
                <a:latin typeface="Arial" panose="020B0604020202020204" pitchFamily="34" charset="0"/>
                <a:cs typeface="Arial" panose="020B0604020202020204" pitchFamily="34" charset="0"/>
              </a:rPr>
              <a:t>Ετοιμασία 4ετούς Σχεδίου, σύμφωνα με το νέο πλαίσιο οικονομικής διακυβέρνησης της ΕΕ, μέχρι τις 20 Σεπτεμβρίου 2024 </a:t>
            </a:r>
          </a:p>
          <a:p>
            <a:pPr marL="536575" indent="-536575" algn="just" defTabSz="821055">
              <a:spcBef>
                <a:spcPts val="1800"/>
              </a:spcBef>
              <a:spcAft>
                <a:spcPts val="1800"/>
              </a:spcAft>
              <a:buClr>
                <a:srgbClr val="C00000"/>
              </a:buClr>
              <a:buFont typeface="Wingdings" panose="05000000000000000000" pitchFamily="2" charset="2"/>
              <a:buChar char="§"/>
              <a:tabLst>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3600" u="sng" dirty="0">
                <a:solidFill>
                  <a:srgbClr val="002A7E"/>
                </a:solidFill>
                <a:latin typeface="Arial" panose="020B0604020202020204" pitchFamily="34" charset="0"/>
                <a:cs typeface="Arial" panose="020B0604020202020204" pitchFamily="34" charset="0"/>
              </a:rPr>
              <a:t>Δημοσιονομική διάσταση:</a:t>
            </a:r>
            <a:r>
              <a:rPr lang="el-GR" sz="3600" dirty="0">
                <a:solidFill>
                  <a:srgbClr val="002A7E"/>
                </a:solidFill>
                <a:latin typeface="Arial" panose="020B0604020202020204" pitchFamily="34" charset="0"/>
                <a:cs typeface="Arial" panose="020B0604020202020204" pitchFamily="34" charset="0"/>
              </a:rPr>
              <a:t> </a:t>
            </a:r>
            <a:r>
              <a:rPr lang="el-GR" sz="3600" b="0" dirty="0">
                <a:solidFill>
                  <a:srgbClr val="002A7E"/>
                </a:solidFill>
                <a:latin typeface="Arial" panose="020B0604020202020204" pitchFamily="34" charset="0"/>
                <a:cs typeface="Arial" panose="020B0604020202020204" pitchFamily="34" charset="0"/>
              </a:rPr>
              <a:t>Καθορισμός της αύξησης των καθαρών πρωτογενών δαπανών για κάθε έτος για τη μείωση του χρέους και του δημοσιονομικού ελλείμματος, ώστε να τηρούνται οι δημοσιονομικοί στόχοι</a:t>
            </a:r>
          </a:p>
          <a:p>
            <a:pPr marL="536575" indent="-536575" algn="just" defTabSz="821055">
              <a:spcBef>
                <a:spcPts val="1800"/>
              </a:spcBef>
              <a:spcAft>
                <a:spcPts val="1800"/>
              </a:spcAft>
              <a:buClr>
                <a:srgbClr val="C00000"/>
              </a:buClr>
              <a:buFont typeface="Wingdings" panose="05000000000000000000" pitchFamily="2" charset="2"/>
              <a:buChar char="§"/>
              <a:tabLst>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3600" u="sng" dirty="0">
                <a:solidFill>
                  <a:srgbClr val="002A7E"/>
                </a:solidFill>
                <a:latin typeface="Arial" panose="020B0604020202020204" pitchFamily="34" charset="0"/>
                <a:cs typeface="Arial" panose="020B0604020202020204" pitchFamily="34" charset="0"/>
              </a:rPr>
              <a:t>Διαρθρωτική διάσταση:</a:t>
            </a:r>
            <a:r>
              <a:rPr lang="el-GR" sz="3600" dirty="0">
                <a:solidFill>
                  <a:srgbClr val="002A7E"/>
                </a:solidFill>
                <a:latin typeface="Arial" panose="020B0604020202020204" pitchFamily="34" charset="0"/>
                <a:cs typeface="Arial" panose="020B0604020202020204" pitchFamily="34" charset="0"/>
              </a:rPr>
              <a:t> </a:t>
            </a:r>
            <a:r>
              <a:rPr lang="el-GR" sz="3600" b="0" dirty="0">
                <a:solidFill>
                  <a:srgbClr val="002A7E"/>
                </a:solidFill>
                <a:latin typeface="Arial" panose="020B0604020202020204" pitchFamily="34" charset="0"/>
                <a:cs typeface="Arial" panose="020B0604020202020204" pitchFamily="34" charset="0"/>
              </a:rPr>
              <a:t>Περιλαμβάνει τις επενδυτικές και μεταρρυθμιστικές προτεραιότητες, οι οποίες θα συμβάλουν στην οικονομική ανάπτυξη και στην επίτευξη των προτεραιοτήτων της ΕΕ</a:t>
            </a:r>
          </a:p>
          <a:p>
            <a:pPr marL="457200"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endParaRPr>
          </a:p>
        </p:txBody>
      </p:sp>
      <p:sp>
        <p:nvSpPr>
          <p:cNvPr id="5" name="Shape">
            <a:extLst>
              <a:ext uri="{FF2B5EF4-FFF2-40B4-BE49-F238E27FC236}">
                <a16:creationId xmlns:a16="http://schemas.microsoft.com/office/drawing/2014/main" id="{531EAB72-17D6-2AF9-97A0-347BD2DECB38}"/>
              </a:ext>
            </a:extLst>
          </p:cNvPr>
          <p:cNvSpPr/>
          <p:nvPr/>
        </p:nvSpPr>
        <p:spPr>
          <a:xfrm>
            <a:off x="0" y="0"/>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6" name="ΜΗΧΑΝΙΣΜΟΣ ΑΝΑΚΑΜΨΗΣ ΚΑΙ ΑΝΘΕΚΤΙΚΟΤΗΤΑΣ">
            <a:extLst>
              <a:ext uri="{FF2B5EF4-FFF2-40B4-BE49-F238E27FC236}">
                <a16:creationId xmlns:a16="http://schemas.microsoft.com/office/drawing/2014/main" id="{771502DF-704E-0BBC-075D-A0D774854094}"/>
              </a:ext>
            </a:extLst>
          </p:cNvPr>
          <p:cNvSpPr txBox="1"/>
          <p:nvPr/>
        </p:nvSpPr>
        <p:spPr>
          <a:xfrm>
            <a:off x="255914" y="269553"/>
            <a:ext cx="14100166"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lvl="0">
              <a:lnSpc>
                <a:spcPct val="100000"/>
              </a:lnSpc>
            </a:pPr>
            <a:r>
              <a:rPr lang="el-GR" sz="4400" spc="150" dirty="0">
                <a:solidFill>
                  <a:srgbClr val="002A7E"/>
                </a:solidFill>
                <a:latin typeface="Arial" panose="020B0604020202020204"/>
                <a:cs typeface="Arial" panose="020B0604020202020204"/>
              </a:rPr>
              <a:t>Άμεσοι </a:t>
            </a:r>
            <a:r>
              <a:rPr lang="el-GR" sz="4400" spc="150" dirty="0">
                <a:solidFill>
                  <a:srgbClr val="002A7E"/>
                </a:solidFill>
              </a:rPr>
              <a:t>Σ</a:t>
            </a:r>
            <a:r>
              <a:rPr lang="el-GR" sz="4400" spc="150" dirty="0">
                <a:solidFill>
                  <a:srgbClr val="002A7E"/>
                </a:solidFill>
                <a:latin typeface="Arial" panose="020B0604020202020204"/>
                <a:cs typeface="Arial" panose="020B0604020202020204"/>
              </a:rPr>
              <a:t>τόχοι/ Δράσεις του Υπουργείου Οικονομικών (1/2)</a:t>
            </a:r>
            <a:endParaRPr lang="en-US" sz="4400" spc="150" dirty="0">
              <a:solidFill>
                <a:srgbClr val="002A7E"/>
              </a:solidFill>
              <a:latin typeface="Arial" panose="020B0604020202020204"/>
              <a:cs typeface="Arial" panose="020B0604020202020204"/>
              <a:sym typeface="Helvetica Neue Medium"/>
            </a:endParaRPr>
          </a:p>
        </p:txBody>
      </p:sp>
      <p:sp>
        <p:nvSpPr>
          <p:cNvPr id="3" name="Slide Number Placeholder 2">
            <a:extLst>
              <a:ext uri="{FF2B5EF4-FFF2-40B4-BE49-F238E27FC236}">
                <a16:creationId xmlns:a16="http://schemas.microsoft.com/office/drawing/2014/main" id="{1B0D95BE-5B41-62D2-F6F6-393915B1205C}"/>
              </a:ext>
            </a:extLst>
          </p:cNvPr>
          <p:cNvSpPr>
            <a:spLocks noGrp="1"/>
          </p:cNvSpPr>
          <p:nvPr>
            <p:ph type="sldNum" sz="quarter" idx="12"/>
          </p:nvPr>
        </p:nvSpPr>
        <p:spPr/>
        <p:txBody>
          <a:bodyPr/>
          <a:lstStyle/>
          <a:p>
            <a:fld id="{2E8DE51F-38A4-4EEC-85CE-1C9509C2B507}" type="slidenum">
              <a:rPr lang="el-GR" smtClean="0"/>
              <a:t>40</a:t>
            </a:fld>
            <a:endParaRPr lang="el-GR" dirty="0"/>
          </a:p>
        </p:txBody>
      </p:sp>
    </p:spTree>
    <p:extLst>
      <p:ext uri="{BB962C8B-B14F-4D97-AF65-F5344CB8AC3E}">
        <p14:creationId xmlns:p14="http://schemas.microsoft.com/office/powerpoint/2010/main" val="236202829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3"/>
          <a:stretch>
            <a:fillRect/>
          </a:stretch>
        </p:blipFill>
        <p:spPr>
          <a:xfrm>
            <a:off x="8683277"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9" name="01/…">
            <a:extLst>
              <a:ext uri="{FF2B5EF4-FFF2-40B4-BE49-F238E27FC236}">
                <a16:creationId xmlns:a16="http://schemas.microsoft.com/office/drawing/2014/main" id="{E6C79DC6-C844-3E6D-CEE4-F14568AF28EE}"/>
              </a:ext>
            </a:extLst>
          </p:cNvPr>
          <p:cNvSpPr txBox="1"/>
          <p:nvPr/>
        </p:nvSpPr>
        <p:spPr>
          <a:xfrm>
            <a:off x="919772" y="2158121"/>
            <a:ext cx="22397428" cy="672708"/>
          </a:xfrm>
          <a:prstGeom prst="rect">
            <a:avLst/>
          </a:prstGeom>
          <a:ln w="12700">
            <a:miter lim="400000"/>
          </a:ln>
        </p:spPr>
        <p:txBody>
          <a:bodyPr wrap="square" lIns="50780" tIns="50780" rIns="50780" bIns="50780">
            <a:spAutoFit/>
          </a:bodyPr>
          <a:lstStyle/>
          <a:p>
            <a:pPr algn="l" defTabSz="821055">
              <a:lnSpc>
                <a:spcPct val="120000"/>
              </a:lnSpc>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i="1" spc="150" dirty="0">
              <a:solidFill>
                <a:schemeClr val="accent4">
                  <a:lumMod val="50000"/>
                </a:schemeClr>
              </a:solidFill>
              <a:latin typeface="Arial" panose="020B0604020202020204"/>
              <a:ea typeface="Arial" panose="020B0604020202020204"/>
              <a:cs typeface="Arial" panose="020B0604020202020204"/>
              <a:sym typeface="Arial" panose="020B0604020202020204"/>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8" name="01/…">
            <a:extLst>
              <a:ext uri="{FF2B5EF4-FFF2-40B4-BE49-F238E27FC236}">
                <a16:creationId xmlns:a16="http://schemas.microsoft.com/office/drawing/2014/main" id="{65FDC0E1-7FC8-963E-DA26-E85FA79E2835}"/>
              </a:ext>
            </a:extLst>
          </p:cNvPr>
          <p:cNvSpPr txBox="1"/>
          <p:nvPr/>
        </p:nvSpPr>
        <p:spPr>
          <a:xfrm>
            <a:off x="553725" y="2798745"/>
            <a:ext cx="23129521" cy="11525807"/>
          </a:xfrm>
          <a:prstGeom prst="rect">
            <a:avLst/>
          </a:prstGeom>
          <a:ln w="12700">
            <a:miter lim="400000"/>
          </a:ln>
        </p:spPr>
        <p:txBody>
          <a:bodyPr wrap="square" lIns="50780" tIns="50780" rIns="50780" bIns="50780">
            <a:spAutoFit/>
          </a:bodyPr>
          <a:lstStyle/>
          <a:p>
            <a:pPr lvl="0" algn="just" defTabSz="821055">
              <a:spcBef>
                <a:spcPts val="1800"/>
              </a:spcBef>
              <a:spcAft>
                <a:spcPts val="18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3800" u="sng" dirty="0">
                <a:solidFill>
                  <a:srgbClr val="002A7E"/>
                </a:solidFill>
                <a:latin typeface="Arial" panose="020B0604020202020204" pitchFamily="34" charset="0"/>
                <a:cs typeface="Arial" panose="020B0604020202020204" pitchFamily="34" charset="0"/>
              </a:rPr>
              <a:t>Αντιμετώπιση του θέματος των Συνταξιοδοτικών ωφελημάτων των κρατικών αξιωματούχων</a:t>
            </a:r>
          </a:p>
          <a:p>
            <a:pPr marL="571500" lvl="0" indent="-571500" algn="just" defTabSz="821055">
              <a:spcBef>
                <a:spcPts val="1800"/>
              </a:spcBef>
              <a:spcAft>
                <a:spcPts val="18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800" u="sng" dirty="0">
                <a:solidFill>
                  <a:srgbClr val="002A7E"/>
                </a:solidFill>
                <a:latin typeface="Arial" panose="020B0604020202020204" pitchFamily="34" charset="0"/>
                <a:cs typeface="Arial" panose="020B0604020202020204" pitchFamily="34" charset="0"/>
              </a:rPr>
              <a:t>Στόχος</a:t>
            </a:r>
            <a:r>
              <a:rPr lang="el-GR" sz="3800" dirty="0">
                <a:solidFill>
                  <a:srgbClr val="002A7E"/>
                </a:solidFill>
                <a:latin typeface="Arial" panose="020B0604020202020204" pitchFamily="34" charset="0"/>
                <a:cs typeface="Arial" panose="020B0604020202020204" pitchFamily="34" charset="0"/>
              </a:rPr>
              <a:t> </a:t>
            </a:r>
            <a:r>
              <a:rPr lang="el-GR" sz="3800" b="0" dirty="0">
                <a:solidFill>
                  <a:srgbClr val="002A7E"/>
                </a:solidFill>
                <a:latin typeface="Arial" panose="020B0604020202020204" pitchFamily="34" charset="0"/>
                <a:cs typeface="Arial" panose="020B0604020202020204" pitchFamily="34" charset="0"/>
              </a:rPr>
              <a:t>είναι να καταλήξουμε </a:t>
            </a:r>
            <a:r>
              <a:rPr lang="el-GR" sz="3800" u="sng" dirty="0">
                <a:solidFill>
                  <a:srgbClr val="002A7E"/>
                </a:solidFill>
                <a:latin typeface="Arial" panose="020B0604020202020204" pitchFamily="34" charset="0"/>
                <a:cs typeface="Arial" panose="020B0604020202020204" pitchFamily="34" charset="0"/>
              </a:rPr>
              <a:t>άμεσα</a:t>
            </a:r>
            <a:r>
              <a:rPr lang="el-GR" sz="3800" b="0" dirty="0">
                <a:solidFill>
                  <a:srgbClr val="002A7E"/>
                </a:solidFill>
                <a:latin typeface="Arial" panose="020B0604020202020204" pitchFamily="34" charset="0"/>
                <a:cs typeface="Arial" panose="020B0604020202020204" pitchFamily="34" charset="0"/>
              </a:rPr>
              <a:t> στο θεσμικό πλαίσιο που θα διέπει τα συνταξιοδοτικά ωφελήματα των κρατικών αξιωματούχων :         </a:t>
            </a:r>
          </a:p>
          <a:p>
            <a:pPr marL="571500" indent="-571500" algn="just" defTabSz="821055">
              <a:spcBef>
                <a:spcPts val="1800"/>
              </a:spcBef>
              <a:spcAft>
                <a:spcPts val="1800"/>
              </a:spcAft>
              <a:buClr>
                <a:srgbClr val="C00000"/>
              </a:buClr>
              <a:buFont typeface="Arial" panose="020B0604020202020204" pitchFamily="34" charset="0"/>
              <a:buChar char="•"/>
              <a:tabLst>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endParaRPr lang="el-GR" sz="3800" b="0" dirty="0">
              <a:solidFill>
                <a:srgbClr val="002A7E"/>
              </a:solidFill>
              <a:latin typeface="Arial" panose="020B0604020202020204" pitchFamily="34" charset="0"/>
              <a:cs typeface="Arial" panose="020B0604020202020204" pitchFamily="34" charset="0"/>
            </a:endParaRPr>
          </a:p>
          <a:p>
            <a:pPr algn="just" defTabSz="821055">
              <a:spcBef>
                <a:spcPts val="1800"/>
              </a:spcBef>
              <a:spcAft>
                <a:spcPts val="1800"/>
              </a:spcAft>
              <a:buClr>
                <a:srgbClr val="C00000"/>
              </a:buClr>
              <a:tabLst>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endParaRPr lang="el-GR" sz="3800" b="0" dirty="0">
              <a:solidFill>
                <a:srgbClr val="002A7E"/>
              </a:solidFill>
              <a:latin typeface="Arial" panose="020B0604020202020204" pitchFamily="34" charset="0"/>
              <a:cs typeface="Arial" panose="020B0604020202020204" pitchFamily="34" charset="0"/>
            </a:endParaRPr>
          </a:p>
          <a:p>
            <a:pPr algn="just" defTabSz="821055">
              <a:spcBef>
                <a:spcPts val="1800"/>
              </a:spcBef>
              <a:spcAft>
                <a:spcPts val="1800"/>
              </a:spcAft>
              <a:buClr>
                <a:srgbClr val="C00000"/>
              </a:buClr>
              <a:tabLst>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endParaRPr lang="el-GR" sz="3800" u="sng" dirty="0">
              <a:solidFill>
                <a:srgbClr val="002A7E"/>
              </a:solidFill>
              <a:latin typeface="Arial" panose="020B0604020202020204" pitchFamily="34" charset="0"/>
              <a:cs typeface="Arial" panose="020B0604020202020204" pitchFamily="34" charset="0"/>
            </a:endParaRPr>
          </a:p>
          <a:p>
            <a:pPr algn="just" defTabSz="821055">
              <a:spcBef>
                <a:spcPts val="1800"/>
              </a:spcBef>
              <a:spcAft>
                <a:spcPts val="1800"/>
              </a:spcAft>
              <a:buClr>
                <a:srgbClr val="C00000"/>
              </a:buClr>
              <a:tabLst>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3800" u="sng" dirty="0" err="1">
                <a:solidFill>
                  <a:srgbClr val="002A7E"/>
                </a:solidFill>
                <a:latin typeface="Arial" panose="020B0604020202020204" pitchFamily="34" charset="0"/>
                <a:cs typeface="Arial" panose="020B0604020202020204" pitchFamily="34" charset="0"/>
              </a:rPr>
              <a:t>Εξορθολογισμός</a:t>
            </a:r>
            <a:r>
              <a:rPr lang="el-GR" sz="3800" u="sng" dirty="0">
                <a:solidFill>
                  <a:srgbClr val="002A7E"/>
                </a:solidFill>
                <a:latin typeface="Arial" panose="020B0604020202020204" pitchFamily="34" charset="0"/>
                <a:cs typeface="Arial" panose="020B0604020202020204" pitchFamily="34" charset="0"/>
              </a:rPr>
              <a:t> του κρατικού μισθολογίου</a:t>
            </a:r>
          </a:p>
          <a:p>
            <a:pPr marL="571500" marR="0" lvl="0" indent="-571500" algn="l">
              <a:lnSpc>
                <a:spcPct val="107000"/>
              </a:lnSpc>
              <a:spcBef>
                <a:spcPts val="0"/>
              </a:spcBef>
              <a:spcAft>
                <a:spcPts val="800"/>
              </a:spcAft>
              <a:buClr>
                <a:srgbClr val="C00000"/>
              </a:buClr>
              <a:buFont typeface="Arial" panose="020B0604020202020204" pitchFamily="34" charset="0"/>
              <a:buChar char="•"/>
              <a:tabLst>
                <a:tab pos="457200" algn="l"/>
              </a:tabLst>
            </a:pPr>
            <a:r>
              <a:rPr lang="el-GR" sz="3800"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Στόχος</a:t>
            </a:r>
            <a:r>
              <a:rPr lang="el-GR" sz="3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 είναι η συγκράτηση της δημοσιονομικής εξέλιξης του κρατικού μισθολογίου</a:t>
            </a:r>
          </a:p>
          <a:p>
            <a:pPr marL="571500" marR="0" lvl="0" indent="-571500" algn="l">
              <a:lnSpc>
                <a:spcPct val="107000"/>
              </a:lnSpc>
              <a:spcBef>
                <a:spcPts val="0"/>
              </a:spcBef>
              <a:spcAft>
                <a:spcPts val="800"/>
              </a:spcAft>
              <a:buClr>
                <a:srgbClr val="C00000"/>
              </a:buClr>
              <a:buFont typeface="Arial" panose="020B0604020202020204" pitchFamily="34" charset="0"/>
              <a:buChar char="•"/>
              <a:tabLst>
                <a:tab pos="457200" algn="l"/>
              </a:tabLst>
            </a:pPr>
            <a:r>
              <a:rPr lang="el-GR" sz="3800" b="0" kern="100" dirty="0">
                <a:solidFill>
                  <a:srgbClr val="002A7E"/>
                </a:solidFill>
                <a:latin typeface="Arial" panose="020B0604020202020204" pitchFamily="34" charset="0"/>
                <a:ea typeface="Calibri" panose="020F0502020204030204" pitchFamily="34" charset="0"/>
                <a:cs typeface="Arial" panose="020B0604020202020204" pitchFamily="34" charset="0"/>
              </a:rPr>
              <a:t>Τ</a:t>
            </a:r>
            <a:r>
              <a:rPr lang="el-GR" sz="3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ο 2</a:t>
            </a:r>
            <a:r>
              <a:rPr lang="el-GR" sz="3800" b="0" kern="100" baseline="30000" dirty="0">
                <a:solidFill>
                  <a:srgbClr val="002A7E"/>
                </a:solidFill>
                <a:effectLst/>
                <a:latin typeface="Arial" panose="020B0604020202020204" pitchFamily="34" charset="0"/>
                <a:ea typeface="Calibri" panose="020F0502020204030204" pitchFamily="34" charset="0"/>
                <a:cs typeface="Arial" panose="020B0604020202020204" pitchFamily="34" charset="0"/>
              </a:rPr>
              <a:t>ο</a:t>
            </a:r>
            <a:r>
              <a:rPr lang="el-GR" sz="3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 εξάμηνο 2024 αναμένεται ως παραδοτέο από το ΔΝΤ, </a:t>
            </a:r>
            <a:r>
              <a:rPr lang="el-GR" sz="3800"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η Στρατηγική για τη μεταρρύθμιση του κρατικού μισθολογίου</a:t>
            </a:r>
            <a:endParaRPr lang="en-US" sz="3800" kern="100" dirty="0">
              <a:solidFill>
                <a:srgbClr val="002A7E"/>
              </a:solidFill>
              <a:effectLst/>
              <a:latin typeface="Arial" panose="020B0604020202020204" pitchFamily="34" charset="0"/>
              <a:ea typeface="Calibri" panose="020F0502020204030204" pitchFamily="34" charset="0"/>
              <a:cs typeface="Arial" panose="020B0604020202020204" pitchFamily="34" charset="0"/>
            </a:endParaRPr>
          </a:p>
          <a:p>
            <a:pPr algn="just" defTabSz="821055">
              <a:spcBef>
                <a:spcPts val="1800"/>
              </a:spcBef>
              <a:spcAft>
                <a:spcPts val="1800"/>
              </a:spcAft>
              <a:buClr>
                <a:srgbClr val="C00000"/>
              </a:buClr>
              <a:tabLst>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endParaRPr lang="el-GR" sz="3800" b="0" dirty="0">
              <a:solidFill>
                <a:srgbClr val="002A7E"/>
              </a:solidFill>
              <a:latin typeface="Arial" panose="020B0604020202020204" pitchFamily="34" charset="0"/>
              <a:cs typeface="Arial" panose="020B0604020202020204" pitchFamily="34" charset="0"/>
            </a:endParaRPr>
          </a:p>
          <a:p>
            <a:pPr algn="just" defTabSz="821055">
              <a:spcBef>
                <a:spcPts val="1800"/>
              </a:spcBef>
              <a:spcAft>
                <a:spcPts val="1800"/>
              </a:spcAft>
              <a:buClr>
                <a:srgbClr val="C00000"/>
              </a:buClr>
              <a:tabLst>
                <a:tab pos="536575" algn="l"/>
              </a:tabLst>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endParaRPr>
          </a:p>
          <a:p>
            <a:pPr marL="457200"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5" name="Shape">
            <a:extLst>
              <a:ext uri="{FF2B5EF4-FFF2-40B4-BE49-F238E27FC236}">
                <a16:creationId xmlns:a16="http://schemas.microsoft.com/office/drawing/2014/main" id="{531EAB72-17D6-2AF9-97A0-347BD2DECB38}"/>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6" name="ΜΗΧΑΝΙΣΜΟΣ ΑΝΑΚΑΜΨΗΣ ΚΑΙ ΑΝΘΕΚΤΙΚΟΤΗΤΑΣ">
            <a:extLst>
              <a:ext uri="{FF2B5EF4-FFF2-40B4-BE49-F238E27FC236}">
                <a16:creationId xmlns:a16="http://schemas.microsoft.com/office/drawing/2014/main" id="{771502DF-704E-0BBC-075D-A0D774854094}"/>
              </a:ext>
            </a:extLst>
          </p:cNvPr>
          <p:cNvSpPr txBox="1"/>
          <p:nvPr/>
        </p:nvSpPr>
        <p:spPr>
          <a:xfrm>
            <a:off x="204639" y="285601"/>
            <a:ext cx="14177396"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lvl="0">
              <a:lnSpc>
                <a:spcPct val="100000"/>
              </a:lnSpc>
            </a:pPr>
            <a:r>
              <a:rPr lang="el-GR" sz="4400" spc="150" dirty="0">
                <a:solidFill>
                  <a:srgbClr val="002A7E"/>
                </a:solidFill>
                <a:latin typeface="Arial" panose="020B0604020202020204"/>
                <a:cs typeface="Arial" panose="020B0604020202020204"/>
              </a:rPr>
              <a:t>Άμεσοι </a:t>
            </a:r>
            <a:r>
              <a:rPr lang="el-GR" sz="4400" spc="150" dirty="0">
                <a:solidFill>
                  <a:srgbClr val="002A7E"/>
                </a:solidFill>
              </a:rPr>
              <a:t>Σ</a:t>
            </a:r>
            <a:r>
              <a:rPr lang="el-GR" sz="4400" spc="150" dirty="0">
                <a:solidFill>
                  <a:srgbClr val="002A7E"/>
                </a:solidFill>
                <a:latin typeface="Arial" panose="020B0604020202020204"/>
                <a:cs typeface="Arial" panose="020B0604020202020204"/>
              </a:rPr>
              <a:t>τόχοι/ Δράσεις του Υπουργείου Οικονομικών (2/2)</a:t>
            </a:r>
            <a:endParaRPr lang="en-US" sz="4400" spc="150" dirty="0">
              <a:solidFill>
                <a:srgbClr val="002A7E"/>
              </a:solidFill>
              <a:latin typeface="Arial" panose="020B0604020202020204"/>
              <a:cs typeface="Arial" panose="020B0604020202020204"/>
              <a:sym typeface="Helvetica Neue Medium"/>
            </a:endParaRPr>
          </a:p>
        </p:txBody>
      </p:sp>
      <p:sp>
        <p:nvSpPr>
          <p:cNvPr id="3" name="TextBox 2">
            <a:extLst>
              <a:ext uri="{FF2B5EF4-FFF2-40B4-BE49-F238E27FC236}">
                <a16:creationId xmlns:a16="http://schemas.microsoft.com/office/drawing/2014/main" id="{F272BC93-F51D-CB8A-2D21-3575513B0A5F}"/>
              </a:ext>
            </a:extLst>
          </p:cNvPr>
          <p:cNvSpPr txBox="1"/>
          <p:nvPr/>
        </p:nvSpPr>
        <p:spPr>
          <a:xfrm>
            <a:off x="6403519" y="5176588"/>
            <a:ext cx="14555963" cy="18569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Courier New" panose="02070309020205020404" pitchFamily="49" charset="0"/>
              <a:buChar char="o"/>
              <a:tabLst/>
            </a:pPr>
            <a:r>
              <a:rPr kumimoji="0" lang="el-GR" sz="3800" b="1" i="0" u="none" strike="noStrike" cap="none" spc="0" normalizeH="0" baseline="0" dirty="0">
                <a:ln>
                  <a:noFill/>
                </a:ln>
                <a:solidFill>
                  <a:srgbClr val="002A7E"/>
                </a:solidFill>
                <a:effectLst/>
                <a:uFillTx/>
                <a:latin typeface="Arial" panose="020B0604020202020204" pitchFamily="34" charset="0"/>
                <a:cs typeface="Arial" panose="020B0604020202020204" pitchFamily="34" charset="0"/>
                <a:sym typeface="Helvetica Neue"/>
              </a:rPr>
              <a:t>Αντικατάσταση των συντάξεων με </a:t>
            </a:r>
            <a:r>
              <a:rPr kumimoji="0" lang="el-GR" sz="3800" b="1" i="0" u="sng" strike="noStrike" cap="none" spc="0" normalizeH="0" baseline="0" dirty="0">
                <a:ln>
                  <a:noFill/>
                </a:ln>
                <a:solidFill>
                  <a:srgbClr val="002A7E"/>
                </a:solidFill>
                <a:effectLst/>
                <a:uFillTx/>
                <a:latin typeface="Arial" panose="020B0604020202020204" pitchFamily="34" charset="0"/>
                <a:cs typeface="Arial" panose="020B0604020202020204" pitchFamily="34" charset="0"/>
                <a:sym typeface="Helvetica Neue"/>
              </a:rPr>
              <a:t>1 εφάπαξ ποσό</a:t>
            </a:r>
          </a:p>
          <a:p>
            <a:pPr marL="457200" marR="0" indent="-457200" algn="l" defTabSz="825500" rtl="0" fontAlgn="auto" latinLnBrk="0" hangingPunct="0">
              <a:lnSpc>
                <a:spcPct val="100000"/>
              </a:lnSpc>
              <a:spcBef>
                <a:spcPts val="0"/>
              </a:spcBef>
              <a:spcAft>
                <a:spcPts val="0"/>
              </a:spcAft>
              <a:buClrTx/>
              <a:buSzTx/>
              <a:buFont typeface="Courier New" panose="02070309020205020404" pitchFamily="49" charset="0"/>
              <a:buChar char="o"/>
              <a:tabLst/>
            </a:pPr>
            <a:r>
              <a:rPr lang="el-GR" sz="3800" dirty="0">
                <a:solidFill>
                  <a:srgbClr val="002A7E"/>
                </a:solidFill>
                <a:latin typeface="Arial" panose="020B0604020202020204" pitchFamily="34" charset="0"/>
                <a:cs typeface="Arial" panose="020B0604020202020204" pitchFamily="34" charset="0"/>
              </a:rPr>
              <a:t>Σύνταξη στα 65 όπως όλοι οι εργαζόμενοι</a:t>
            </a:r>
          </a:p>
          <a:p>
            <a:pPr marL="457200" marR="0" indent="-457200" algn="l" defTabSz="825500" rtl="0" fontAlgn="auto" latinLnBrk="0" hangingPunct="0">
              <a:lnSpc>
                <a:spcPct val="100000"/>
              </a:lnSpc>
              <a:spcBef>
                <a:spcPts val="0"/>
              </a:spcBef>
              <a:spcAft>
                <a:spcPts val="0"/>
              </a:spcAft>
              <a:buClrTx/>
              <a:buSzTx/>
              <a:buFont typeface="Courier New" panose="02070309020205020404" pitchFamily="49" charset="0"/>
              <a:buChar char="o"/>
              <a:tabLst/>
            </a:pPr>
            <a:r>
              <a:rPr kumimoji="0" lang="el-GR" sz="3800" b="1" i="0" u="none" strike="noStrike" cap="none" spc="0" normalizeH="0" baseline="0" dirty="0">
                <a:ln>
                  <a:noFill/>
                </a:ln>
                <a:solidFill>
                  <a:srgbClr val="002A7E"/>
                </a:solidFill>
                <a:effectLst/>
                <a:uFillTx/>
                <a:latin typeface="Arial" panose="020B0604020202020204" pitchFamily="34" charset="0"/>
                <a:cs typeface="Arial" panose="020B0604020202020204" pitchFamily="34" charset="0"/>
                <a:sym typeface="Helvetica Neue"/>
              </a:rPr>
              <a:t>Εξοικονομήσεις</a:t>
            </a:r>
            <a:endParaRPr kumimoji="0" lang="en-US" sz="3800" b="1" i="0" u="none" strike="noStrike" cap="none" spc="0" normalizeH="0" baseline="0" dirty="0">
              <a:ln>
                <a:noFill/>
              </a:ln>
              <a:solidFill>
                <a:srgbClr val="002A7E"/>
              </a:solidFill>
              <a:effectLst/>
              <a:uFillTx/>
              <a:latin typeface="Arial" panose="020B0604020202020204" pitchFamily="34" charset="0"/>
              <a:cs typeface="Arial" panose="020B0604020202020204" pitchFamily="34" charset="0"/>
              <a:sym typeface="Helvetica Neue"/>
            </a:endParaRPr>
          </a:p>
        </p:txBody>
      </p:sp>
      <p:sp>
        <p:nvSpPr>
          <p:cNvPr id="2" name="Slide Number Placeholder 1">
            <a:extLst>
              <a:ext uri="{FF2B5EF4-FFF2-40B4-BE49-F238E27FC236}">
                <a16:creationId xmlns:a16="http://schemas.microsoft.com/office/drawing/2014/main" id="{6614124A-3ADF-E4EE-3F62-AD1866D7558A}"/>
              </a:ext>
            </a:extLst>
          </p:cNvPr>
          <p:cNvSpPr>
            <a:spLocks noGrp="1"/>
          </p:cNvSpPr>
          <p:nvPr>
            <p:ph type="sldNum" sz="quarter" idx="12"/>
          </p:nvPr>
        </p:nvSpPr>
        <p:spPr/>
        <p:txBody>
          <a:bodyPr/>
          <a:lstStyle/>
          <a:p>
            <a:fld id="{2E8DE51F-38A4-4EEC-85CE-1C9509C2B507}" type="slidenum">
              <a:rPr lang="el-GR" smtClean="0"/>
              <a:t>41</a:t>
            </a:fld>
            <a:endParaRPr lang="el-GR" dirty="0"/>
          </a:p>
        </p:txBody>
      </p:sp>
    </p:spTree>
    <p:extLst>
      <p:ext uri="{BB962C8B-B14F-4D97-AF65-F5344CB8AC3E}">
        <p14:creationId xmlns:p14="http://schemas.microsoft.com/office/powerpoint/2010/main" val="166184003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5B37392C-7A85-9CD7-E742-7293651EE268}"/>
              </a:ext>
            </a:extLst>
          </p:cNvPr>
          <p:cNvSpPr/>
          <p:nvPr/>
        </p:nvSpPr>
        <p:spPr>
          <a:xfrm>
            <a:off x="178904" y="4630838"/>
            <a:ext cx="12013095" cy="3638519"/>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5BB1C5"/>
          </a:solidFill>
          <a:ln w="12700">
            <a:miter lim="400000"/>
          </a:ln>
        </p:spPr>
        <p:txBody>
          <a:bodyPr lIns="0" tIns="0" rIns="0" bIns="0" anchor="ctr"/>
          <a:lstStyle/>
          <a:p>
            <a:pPr marL="258763" marR="0" lvl="0" algn="l" defTabSz="825500" rtl="0" eaLnBrk="1" fontAlgn="auto" latinLnBrk="0" hangingPunct="0">
              <a:lnSpc>
                <a:spcPct val="100000"/>
              </a:lnSpc>
              <a:spcBef>
                <a:spcPts val="600"/>
              </a:spcBef>
              <a:spcAft>
                <a:spcPts val="600"/>
              </a:spcAft>
              <a:buClrTx/>
              <a:buSzTx/>
              <a:buFontTx/>
              <a:buNone/>
              <a:tabLst/>
              <a:defRPr/>
            </a:pPr>
            <a:r>
              <a:rPr lang="el-GR" sz="6000" cap="all" dirty="0" err="1">
                <a:solidFill>
                  <a:schemeClr val="bg1"/>
                </a:solidFill>
              </a:rPr>
              <a:t>Αλ</a:t>
            </a:r>
            <a:r>
              <a:rPr lang="el-GR" sz="6000" b="1" cap="all" dirty="0" err="1">
                <a:solidFill>
                  <a:schemeClr val="bg1"/>
                </a:solidFill>
                <a:sym typeface="Helvetica Neue"/>
              </a:rPr>
              <a:t>λα</a:t>
            </a:r>
            <a:r>
              <a:rPr lang="el-GR" sz="6000" b="1" cap="all" dirty="0">
                <a:solidFill>
                  <a:schemeClr val="bg1"/>
                </a:solidFill>
                <a:sym typeface="Helvetica Neue"/>
              </a:rPr>
              <a:t> </a:t>
            </a:r>
            <a:r>
              <a:rPr lang="el-GR" sz="6000" b="1" cap="all" dirty="0" err="1">
                <a:solidFill>
                  <a:schemeClr val="bg1"/>
                </a:solidFill>
                <a:sym typeface="Helvetica Neue"/>
              </a:rPr>
              <a:t>μετρα</a:t>
            </a:r>
            <a:r>
              <a:rPr lang="el-GR" sz="6000" b="1" cap="all" dirty="0">
                <a:solidFill>
                  <a:schemeClr val="bg1"/>
                </a:solidFill>
                <a:sym typeface="Helvetica Neue"/>
              </a:rPr>
              <a:t> που </a:t>
            </a:r>
            <a:r>
              <a:rPr lang="el-GR" sz="6000" b="1" cap="all" dirty="0" err="1">
                <a:solidFill>
                  <a:schemeClr val="bg1"/>
                </a:solidFill>
                <a:sym typeface="Helvetica Neue"/>
              </a:rPr>
              <a:t>εχουν</a:t>
            </a:r>
            <a:r>
              <a:rPr lang="el-GR" sz="6000" b="1" cap="all" dirty="0">
                <a:solidFill>
                  <a:schemeClr val="bg1"/>
                </a:solidFill>
                <a:sym typeface="Helvetica Neue"/>
              </a:rPr>
              <a:t> </a:t>
            </a:r>
            <a:r>
              <a:rPr lang="el-GR" sz="6000" b="1" cap="all" dirty="0" err="1">
                <a:solidFill>
                  <a:schemeClr val="bg1"/>
                </a:solidFill>
                <a:sym typeface="Helvetica Neue"/>
              </a:rPr>
              <a:t>προωθηθει</a:t>
            </a:r>
            <a:r>
              <a:rPr lang="el-GR" sz="6000" b="1" cap="all" dirty="0">
                <a:solidFill>
                  <a:schemeClr val="bg1"/>
                </a:solidFill>
                <a:sym typeface="Helvetica Neue"/>
              </a:rPr>
              <a:t> το 1</a:t>
            </a:r>
            <a:r>
              <a:rPr lang="el-GR" sz="6000" b="1" cap="all" baseline="30000" dirty="0">
                <a:solidFill>
                  <a:schemeClr val="bg1"/>
                </a:solidFill>
                <a:sym typeface="Helvetica Neue"/>
              </a:rPr>
              <a:t>ο</a:t>
            </a:r>
            <a:r>
              <a:rPr lang="el-GR" sz="6000" b="1" cap="all" dirty="0">
                <a:solidFill>
                  <a:schemeClr val="bg1"/>
                </a:solidFill>
                <a:sym typeface="Helvetica Neue"/>
              </a:rPr>
              <a:t> </a:t>
            </a:r>
            <a:r>
              <a:rPr lang="el-GR" sz="6000" b="1" cap="all" dirty="0" err="1">
                <a:solidFill>
                  <a:schemeClr val="bg1"/>
                </a:solidFill>
                <a:sym typeface="Helvetica Neue"/>
              </a:rPr>
              <a:t>ετος</a:t>
            </a:r>
            <a:r>
              <a:rPr lang="el-GR" sz="6000" b="1" cap="all" dirty="0">
                <a:solidFill>
                  <a:schemeClr val="bg1"/>
                </a:solidFill>
                <a:sym typeface="Helvetica Neue"/>
              </a:rPr>
              <a:t> </a:t>
            </a:r>
            <a:r>
              <a:rPr lang="el-GR" sz="6000" b="1" cap="all" dirty="0" err="1">
                <a:solidFill>
                  <a:schemeClr val="bg1"/>
                </a:solidFill>
                <a:sym typeface="Helvetica Neue"/>
              </a:rPr>
              <a:t>διακυβερνησησ</a:t>
            </a:r>
            <a:endParaRPr kumimoji="0" lang="el-GR" sz="4000" b="1" i="0" u="none" strike="noStrike" kern="0" cap="all" spc="0" normalizeH="0" baseline="0" noProof="0" dirty="0">
              <a:ln>
                <a:noFill/>
              </a:ln>
              <a:solidFill>
                <a:schemeClr val="bg1"/>
              </a:solidFill>
              <a:effectLst/>
              <a:uLnTx/>
              <a:uFillTx/>
              <a:latin typeface="Helvetica Neue"/>
              <a:sym typeface="Helvetica Neue"/>
            </a:endParaRPr>
          </a:p>
        </p:txBody>
      </p:sp>
      <p:pic>
        <p:nvPicPr>
          <p:cNvPr id="2" name="Picture 8">
            <a:extLst>
              <a:ext uri="{FF2B5EF4-FFF2-40B4-BE49-F238E27FC236}">
                <a16:creationId xmlns:a16="http://schemas.microsoft.com/office/drawing/2014/main" id="{A55B489B-40E6-1A8A-1F86-DF06136E4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2521" y="1789043"/>
            <a:ext cx="11566861" cy="938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42646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a:extLst>
              <a:ext uri="{FF2B5EF4-FFF2-40B4-BE49-F238E27FC236}">
                <a16:creationId xmlns:a16="http://schemas.microsoft.com/office/drawing/2014/main" id="{3678F341-A46F-DEA3-4734-677CC1931126}"/>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70000" y="12614889"/>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8" name="01/…">
            <a:extLst>
              <a:ext uri="{FF2B5EF4-FFF2-40B4-BE49-F238E27FC236}">
                <a16:creationId xmlns:a16="http://schemas.microsoft.com/office/drawing/2014/main" id="{65FDC0E1-7FC8-963E-DA26-E85FA79E2835}"/>
              </a:ext>
            </a:extLst>
          </p:cNvPr>
          <p:cNvSpPr txBox="1"/>
          <p:nvPr/>
        </p:nvSpPr>
        <p:spPr>
          <a:xfrm>
            <a:off x="295963" y="2555765"/>
            <a:ext cx="23078660" cy="10705454"/>
          </a:xfrm>
          <a:prstGeom prst="rect">
            <a:avLst/>
          </a:prstGeom>
          <a:ln w="12700">
            <a:miter lim="400000"/>
          </a:ln>
        </p:spPr>
        <p:txBody>
          <a:bodyPr wrap="square" lIns="50780" tIns="50780" rIns="50780" bIns="50780">
            <a:spAutoFit/>
          </a:bodyPr>
          <a:lstStyle/>
          <a:p>
            <a:pPr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000" u="sng" dirty="0">
                <a:solidFill>
                  <a:srgbClr val="002A7E"/>
                </a:solidFill>
                <a:latin typeface="Arial" panose="020B0604020202020204" pitchFamily="34" charset="0"/>
                <a:cs typeface="Arial" panose="020B0604020202020204" pitchFamily="34" charset="0"/>
                <a:sym typeface="Arial" panose="020B0604020202020204"/>
              </a:rPr>
              <a:t>Μείωση της έκτακτης εισφοράς στην άμυνα </a:t>
            </a:r>
            <a:r>
              <a:rPr lang="el-GR" sz="4000" b="0" u="sng" dirty="0">
                <a:solidFill>
                  <a:srgbClr val="002A7E"/>
                </a:solidFill>
                <a:latin typeface="Arial" panose="020B0604020202020204" pitchFamily="34" charset="0"/>
                <a:cs typeface="Arial" panose="020B0604020202020204" pitchFamily="34" charset="0"/>
                <a:sym typeface="Arial" panose="020B0604020202020204"/>
              </a:rPr>
              <a:t>επί των εισπρακτέων τόκων από το 30% στο 17% </a:t>
            </a:r>
          </a:p>
          <a:p>
            <a:pPr marL="571500" indent="-571500" algn="just" defTabSz="821055">
              <a:spcBef>
                <a:spcPts val="1200"/>
              </a:spcBef>
              <a:spcAft>
                <a:spcPts val="12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Σκοπός </a:t>
            </a:r>
            <a:r>
              <a:rPr lang="el-GR" sz="4000" dirty="0">
                <a:solidFill>
                  <a:srgbClr val="002A7E"/>
                </a:solidFill>
                <a:latin typeface="Arial" panose="020B0604020202020204" pitchFamily="34" charset="0"/>
                <a:cs typeface="Arial" panose="020B0604020202020204" pitchFamily="34" charset="0"/>
                <a:sym typeface="Arial" panose="020B0604020202020204"/>
              </a:rPr>
              <a:t>η ενθάρρυνση της αποταμίευσης </a:t>
            </a:r>
            <a:r>
              <a:rPr lang="el-GR" sz="4000" b="0" dirty="0">
                <a:solidFill>
                  <a:srgbClr val="002A7E"/>
                </a:solidFill>
                <a:latin typeface="Arial" panose="020B0604020202020204" pitchFamily="34" charset="0"/>
                <a:cs typeface="Arial" panose="020B0604020202020204" pitchFamily="34" charset="0"/>
                <a:sym typeface="Arial" panose="020B0604020202020204"/>
              </a:rPr>
              <a:t>από τα νοικοκυριά και τις επιχειρήσεις</a:t>
            </a:r>
          </a:p>
          <a:p>
            <a:pPr marL="571500" indent="-571500" algn="just" defTabSz="821055">
              <a:spcBef>
                <a:spcPts val="1200"/>
              </a:spcBef>
              <a:spcAft>
                <a:spcPts val="12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Δημοσιονομικό κόστος (απώλεια εσόδων) ύψους </a:t>
            </a:r>
            <a:r>
              <a:rPr lang="el-GR" sz="4000" dirty="0">
                <a:solidFill>
                  <a:srgbClr val="002A7E"/>
                </a:solidFill>
                <a:latin typeface="Arial" panose="020B0604020202020204" pitchFamily="34" charset="0"/>
                <a:cs typeface="Arial" panose="020B0604020202020204" pitchFamily="34" charset="0"/>
                <a:sym typeface="Arial" panose="020B0604020202020204"/>
              </a:rPr>
              <a:t>€16 εκ. ετησίως</a:t>
            </a:r>
          </a:p>
          <a:p>
            <a:pPr marL="571500" indent="-571500" algn="just" defTabSz="821055">
              <a:spcBef>
                <a:spcPts val="1200"/>
              </a:spcBef>
              <a:spcAft>
                <a:spcPts val="12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4000" dirty="0">
              <a:solidFill>
                <a:srgbClr val="002A7E"/>
              </a:solidFill>
              <a:latin typeface="Arial" panose="020B0604020202020204" pitchFamily="34" charset="0"/>
              <a:cs typeface="Arial" panose="020B0604020202020204" pitchFamily="34" charset="0"/>
              <a:sym typeface="Arial" panose="020B0604020202020204"/>
            </a:endParaRPr>
          </a:p>
          <a:p>
            <a:pPr marR="0" lvl="0" algn="just" defTabSz="821055" rtl="0" eaLnBrk="1" fontAlgn="auto" latinLnBrk="0" hangingPunct="0">
              <a:spcBef>
                <a:spcPts val="1200"/>
              </a:spcBef>
              <a:spcAft>
                <a:spcPts val="1200"/>
              </a:spcAft>
              <a:buClr>
                <a:srgbClr val="C00000"/>
              </a:buClr>
              <a:buSzTx/>
              <a:tabLst/>
              <a:defRPr sz="4000">
                <a:solidFill>
                  <a:srgbClr val="3B8396"/>
                </a:solidFill>
                <a:latin typeface="Arial" panose="020B0604020202020204"/>
                <a:ea typeface="Arial" panose="020B0604020202020204"/>
                <a:cs typeface="Arial" panose="020B0604020202020204"/>
                <a:sym typeface="Arial" panose="020B0604020202020204"/>
              </a:defRPr>
            </a:pPr>
            <a:r>
              <a:rPr lang="el-GR" sz="4000" u="sng" dirty="0">
                <a:solidFill>
                  <a:srgbClr val="002A7E"/>
                </a:solidFill>
                <a:latin typeface="Arial" panose="020B0604020202020204" pitchFamily="34" charset="0"/>
                <a:cs typeface="Arial" panose="020B0604020202020204" pitchFamily="34" charset="0"/>
                <a:sym typeface="Arial" panose="020B0604020202020204"/>
              </a:rPr>
              <a:t>Νέο Μηχανογραφικό Σύστημα Φορολογικής Διαχείρισης – </a:t>
            </a:r>
            <a:r>
              <a:rPr lang="en-US" sz="4000" u="sng" dirty="0">
                <a:solidFill>
                  <a:srgbClr val="002A7E"/>
                </a:solidFill>
                <a:latin typeface="Arial" panose="020B0604020202020204" pitchFamily="34" charset="0"/>
                <a:cs typeface="Arial" panose="020B0604020202020204" pitchFamily="34" charset="0"/>
                <a:sym typeface="Arial" panose="020B0604020202020204"/>
              </a:rPr>
              <a:t>Tax for all</a:t>
            </a:r>
            <a:endParaRPr lang="el-GR" sz="4000" u="sng" dirty="0">
              <a:solidFill>
                <a:srgbClr val="002A7E"/>
              </a:solidFill>
              <a:latin typeface="Arial" panose="020B0604020202020204" pitchFamily="34" charset="0"/>
              <a:cs typeface="Arial" panose="020B0604020202020204" pitchFamily="34" charset="0"/>
              <a:sym typeface="Arial" panose="020B0604020202020204"/>
            </a:endParaRPr>
          </a:p>
          <a:p>
            <a:pPr marL="571500" indent="-571500" algn="just" defTabSz="821055">
              <a:spcBef>
                <a:spcPts val="1200"/>
              </a:spcBef>
              <a:spcAft>
                <a:spcPts val="12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Από το Μάρτιο 2023 γίνεται παροχή υπηρεσιών Φ.Π.Α και έκτοτε εντάσσονται σταδιακά ηλεκτρονικές υπηρεσίες με τελευταία την </a:t>
            </a:r>
            <a:r>
              <a:rPr lang="el-GR" sz="4000" dirty="0">
                <a:solidFill>
                  <a:srgbClr val="002A7E"/>
                </a:solidFill>
                <a:latin typeface="Arial" panose="020B0604020202020204" pitchFamily="34" charset="0"/>
                <a:cs typeface="Arial" panose="020B0604020202020204" pitchFamily="34" charset="0"/>
                <a:sym typeface="Arial" panose="020B0604020202020204"/>
              </a:rPr>
              <a:t>Ηλεκτρονική Εγγραφή </a:t>
            </a:r>
            <a:r>
              <a:rPr lang="el-GR" sz="4000" b="0" dirty="0">
                <a:solidFill>
                  <a:srgbClr val="002A7E"/>
                </a:solidFill>
                <a:latin typeface="Arial" panose="020B0604020202020204" pitchFamily="34" charset="0"/>
                <a:cs typeface="Arial" panose="020B0604020202020204" pitchFamily="34" charset="0"/>
                <a:sym typeface="Arial" panose="020B0604020202020204"/>
              </a:rPr>
              <a:t>στο Φορολογικό Μητρώο</a:t>
            </a:r>
          </a:p>
          <a:p>
            <a:pPr marL="571500" indent="-571500" algn="just" defTabSz="821055">
              <a:spcBef>
                <a:spcPts val="1200"/>
              </a:spcBef>
              <a:spcAft>
                <a:spcPts val="12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Αύξηση της φορολογικής συμμόρφωσης και </a:t>
            </a:r>
            <a:r>
              <a:rPr lang="el-GR" sz="4000" dirty="0">
                <a:solidFill>
                  <a:srgbClr val="002A7E"/>
                </a:solidFill>
                <a:latin typeface="Arial" panose="020B0604020202020204" pitchFamily="34" charset="0"/>
                <a:cs typeface="Arial" panose="020B0604020202020204" pitchFamily="34" charset="0"/>
                <a:sym typeface="Arial" panose="020B0604020202020204"/>
              </a:rPr>
              <a:t>καταπολέμηση της φοροδιαφυγής</a:t>
            </a:r>
          </a:p>
          <a:p>
            <a:pPr marL="571500" indent="-571500" algn="just" defTabSz="821055">
              <a:spcBef>
                <a:spcPts val="1200"/>
              </a:spcBef>
              <a:spcAft>
                <a:spcPts val="12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dirty="0">
                <a:solidFill>
                  <a:srgbClr val="002A7E"/>
                </a:solidFill>
                <a:latin typeface="Arial" panose="020B0604020202020204" pitchFamily="34" charset="0"/>
                <a:cs typeface="Arial" panose="020B0604020202020204" pitchFamily="34" charset="0"/>
                <a:sym typeface="Arial" panose="020B0604020202020204"/>
              </a:rPr>
              <a:t>Αναβάθμιση των ποιοτικών υπηρεσιών </a:t>
            </a:r>
            <a:r>
              <a:rPr lang="el-GR" sz="4000" b="0" dirty="0">
                <a:solidFill>
                  <a:srgbClr val="002A7E"/>
                </a:solidFill>
                <a:latin typeface="Arial" panose="020B0604020202020204" pitchFamily="34" charset="0"/>
                <a:cs typeface="Arial" panose="020B0604020202020204" pitchFamily="34" charset="0"/>
                <a:sym typeface="Arial" panose="020B0604020202020204"/>
              </a:rPr>
              <a:t>που παρέχονται στους φορολογούμενος </a:t>
            </a:r>
          </a:p>
          <a:p>
            <a:pPr marL="571500" indent="-571500" algn="just" defTabSz="821055">
              <a:spcBef>
                <a:spcPts val="1200"/>
              </a:spcBef>
              <a:spcAft>
                <a:spcPts val="12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dirty="0">
                <a:solidFill>
                  <a:srgbClr val="002A7E"/>
                </a:solidFill>
                <a:latin typeface="Arial" panose="020B0604020202020204" pitchFamily="34" charset="0"/>
                <a:cs typeface="Arial" panose="020B0604020202020204" pitchFamily="34" charset="0"/>
                <a:sym typeface="Arial" panose="020B0604020202020204"/>
              </a:rPr>
              <a:t>Αποτελεσματικότερη</a:t>
            </a:r>
            <a:r>
              <a:rPr lang="el-GR" sz="4000" b="0" dirty="0">
                <a:solidFill>
                  <a:srgbClr val="002A7E"/>
                </a:solidFill>
                <a:latin typeface="Arial" panose="020B0604020202020204" pitchFamily="34" charset="0"/>
                <a:cs typeface="Arial" panose="020B0604020202020204" pitchFamily="34" charset="0"/>
                <a:sym typeface="Arial" panose="020B0604020202020204"/>
              </a:rPr>
              <a:t> λειτουργία του Τμήματος Φορολογίας</a:t>
            </a:r>
          </a:p>
          <a:p>
            <a:pPr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marL="457200" indent="-457200" algn="just" defTabSz="821055">
              <a:buClr>
                <a:srgbClr val="C00000"/>
              </a:buClr>
              <a:tabLst>
                <a:tab pos="457200" algn="l"/>
              </a:tabLst>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marL="457200" indent="-457200" algn="just" defTabSz="821055">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31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7" name="ΜΗΧΑΝΙΣΜΟΣ ΑΝΑΚΑΜΨΗΣ ΚΑΙ ΑΝΘΕΚΤΙΚΟΤΗΤΑΣ">
            <a:extLst>
              <a:ext uri="{FF2B5EF4-FFF2-40B4-BE49-F238E27FC236}">
                <a16:creationId xmlns:a16="http://schemas.microsoft.com/office/drawing/2014/main" id="{6C6A9060-B74D-878B-E0A6-22A16ABBC936}"/>
              </a:ext>
            </a:extLst>
          </p:cNvPr>
          <p:cNvSpPr txBox="1"/>
          <p:nvPr/>
        </p:nvSpPr>
        <p:spPr>
          <a:xfrm>
            <a:off x="295963" y="151623"/>
            <a:ext cx="15882730" cy="145680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a:lnSpc>
                <a:spcPct val="100000"/>
              </a:lnSpc>
            </a:pPr>
            <a:r>
              <a:rPr lang="el-GR" sz="4400" spc="150" dirty="0">
                <a:solidFill>
                  <a:srgbClr val="002A7E"/>
                </a:solidFill>
              </a:rPr>
              <a:t>Άλλα μέτρα που έχουν προωθηθεί το 1</a:t>
            </a:r>
            <a:r>
              <a:rPr lang="el-GR" sz="4400" spc="150" baseline="30000" dirty="0">
                <a:solidFill>
                  <a:srgbClr val="002A7E"/>
                </a:solidFill>
              </a:rPr>
              <a:t>ο</a:t>
            </a:r>
            <a:r>
              <a:rPr lang="el-GR" sz="4400" spc="150" dirty="0">
                <a:solidFill>
                  <a:srgbClr val="002A7E"/>
                </a:solidFill>
              </a:rPr>
              <a:t> έτος Διακυβέρνησης (1/2)</a:t>
            </a:r>
          </a:p>
        </p:txBody>
      </p:sp>
      <p:sp>
        <p:nvSpPr>
          <p:cNvPr id="3" name="Slide Number Placeholder 2">
            <a:extLst>
              <a:ext uri="{FF2B5EF4-FFF2-40B4-BE49-F238E27FC236}">
                <a16:creationId xmlns:a16="http://schemas.microsoft.com/office/drawing/2014/main" id="{AE00C2DE-03E9-91C7-2C08-FAA8CCD77860}"/>
              </a:ext>
            </a:extLst>
          </p:cNvPr>
          <p:cNvSpPr>
            <a:spLocks noGrp="1"/>
          </p:cNvSpPr>
          <p:nvPr>
            <p:ph type="sldNum" sz="quarter" idx="12"/>
          </p:nvPr>
        </p:nvSpPr>
        <p:spPr/>
        <p:txBody>
          <a:bodyPr/>
          <a:lstStyle/>
          <a:p>
            <a:fld id="{2E8DE51F-38A4-4EEC-85CE-1C9509C2B507}" type="slidenum">
              <a:rPr lang="el-GR" smtClean="0"/>
              <a:t>43</a:t>
            </a:fld>
            <a:endParaRPr lang="el-GR" dirty="0"/>
          </a:p>
        </p:txBody>
      </p:sp>
    </p:spTree>
    <p:extLst>
      <p:ext uri="{BB962C8B-B14F-4D97-AF65-F5344CB8AC3E}">
        <p14:creationId xmlns:p14="http://schemas.microsoft.com/office/powerpoint/2010/main" val="358275356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44DF2F0D-B290-B021-772D-1BBE4E7F9079}"/>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70000" y="12614889"/>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8" name="01/…">
            <a:extLst>
              <a:ext uri="{FF2B5EF4-FFF2-40B4-BE49-F238E27FC236}">
                <a16:creationId xmlns:a16="http://schemas.microsoft.com/office/drawing/2014/main" id="{65FDC0E1-7FC8-963E-DA26-E85FA79E2835}"/>
              </a:ext>
            </a:extLst>
          </p:cNvPr>
          <p:cNvSpPr txBox="1"/>
          <p:nvPr/>
        </p:nvSpPr>
        <p:spPr>
          <a:xfrm>
            <a:off x="357329" y="2347558"/>
            <a:ext cx="23078660" cy="7950854"/>
          </a:xfrm>
          <a:prstGeom prst="rect">
            <a:avLst/>
          </a:prstGeom>
          <a:ln w="12700">
            <a:miter lim="400000"/>
          </a:ln>
        </p:spPr>
        <p:txBody>
          <a:bodyPr wrap="square" lIns="50780" tIns="50780" rIns="50780" bIns="50780">
            <a:spAutoFit/>
          </a:bodyPr>
          <a:lstStyle/>
          <a:p>
            <a:pPr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000" dirty="0">
              <a:solidFill>
                <a:srgbClr val="002A7E"/>
              </a:solidFill>
              <a:latin typeface="Arial" panose="020B0604020202020204" pitchFamily="34" charset="0"/>
              <a:cs typeface="Arial" panose="020B0604020202020204" pitchFamily="34" charset="0"/>
              <a:sym typeface="Arial" panose="020B0604020202020204"/>
            </a:endParaRPr>
          </a:p>
          <a:p>
            <a:pPr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000" u="sng" dirty="0">
                <a:solidFill>
                  <a:srgbClr val="002A7E"/>
                </a:solidFill>
                <a:latin typeface="Arial" panose="020B0604020202020204" pitchFamily="34" charset="0"/>
                <a:cs typeface="Arial" panose="020B0604020202020204" pitchFamily="34" charset="0"/>
                <a:sym typeface="Arial" panose="020B0604020202020204"/>
              </a:rPr>
              <a:t>Εκκαθάριση </a:t>
            </a:r>
            <a:r>
              <a:rPr lang="el-GR" sz="4000" u="sng" dirty="0" err="1">
                <a:solidFill>
                  <a:srgbClr val="002A7E"/>
                </a:solidFill>
                <a:latin typeface="Arial" panose="020B0604020202020204" pitchFamily="34" charset="0"/>
                <a:cs typeface="Arial" panose="020B0604020202020204" pitchFamily="34" charset="0"/>
                <a:sym typeface="Arial" panose="020B0604020202020204"/>
              </a:rPr>
              <a:t>εκκρεμούντων</a:t>
            </a:r>
            <a:r>
              <a:rPr lang="el-GR" sz="4000" u="sng" dirty="0">
                <a:solidFill>
                  <a:srgbClr val="002A7E"/>
                </a:solidFill>
                <a:latin typeface="Arial" panose="020B0604020202020204" pitchFamily="34" charset="0"/>
                <a:cs typeface="Arial" panose="020B0604020202020204" pitchFamily="34" charset="0"/>
                <a:sym typeface="Arial" panose="020B0604020202020204"/>
              </a:rPr>
              <a:t> φορολογικών δηλώσεων </a:t>
            </a:r>
            <a:r>
              <a:rPr lang="el-GR" sz="4000" b="0" u="sng" dirty="0">
                <a:solidFill>
                  <a:srgbClr val="002A7E"/>
                </a:solidFill>
                <a:latin typeface="Arial" panose="020B0604020202020204" pitchFamily="34" charset="0"/>
                <a:cs typeface="Arial" panose="020B0604020202020204" pitchFamily="34" charset="0"/>
                <a:sym typeface="Arial" panose="020B0604020202020204"/>
              </a:rPr>
              <a:t>για πρώτη φορά στην ιστορία:</a:t>
            </a:r>
          </a:p>
          <a:p>
            <a:pPr marL="571500" indent="-571500" algn="just" defTabSz="821055">
              <a:spcBef>
                <a:spcPts val="1200"/>
              </a:spcBef>
              <a:spcAft>
                <a:spcPts val="12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Έχει εκκαθαριστεί η </a:t>
            </a:r>
            <a:r>
              <a:rPr lang="el-GR" sz="4000" dirty="0">
                <a:solidFill>
                  <a:srgbClr val="002A7E"/>
                </a:solidFill>
                <a:latin typeface="Arial" panose="020B0604020202020204" pitchFamily="34" charset="0"/>
                <a:cs typeface="Arial" panose="020B0604020202020204" pitchFamily="34" charset="0"/>
                <a:sym typeface="Arial" panose="020B0604020202020204"/>
              </a:rPr>
              <a:t>συντριπτική πλειοψηφία </a:t>
            </a:r>
            <a:r>
              <a:rPr lang="el-GR" sz="4000" b="0" dirty="0">
                <a:solidFill>
                  <a:srgbClr val="002A7E"/>
                </a:solidFill>
                <a:latin typeface="Arial" panose="020B0604020202020204" pitchFamily="34" charset="0"/>
                <a:cs typeface="Arial" panose="020B0604020202020204" pitchFamily="34" charset="0"/>
                <a:sym typeface="Arial" panose="020B0604020202020204"/>
              </a:rPr>
              <a:t>των δηλώσεων μέχρι το </a:t>
            </a:r>
            <a:r>
              <a:rPr lang="el-GR" sz="4000" dirty="0">
                <a:solidFill>
                  <a:srgbClr val="002A7E"/>
                </a:solidFill>
                <a:latin typeface="Arial" panose="020B0604020202020204" pitchFamily="34" charset="0"/>
                <a:cs typeface="Arial" panose="020B0604020202020204" pitchFamily="34" charset="0"/>
                <a:sym typeface="Arial" panose="020B0604020202020204"/>
              </a:rPr>
              <a:t>2021</a:t>
            </a:r>
          </a:p>
          <a:p>
            <a:pPr marL="571500" indent="-571500" algn="just" defTabSz="821055">
              <a:spcBef>
                <a:spcPts val="1200"/>
              </a:spcBef>
              <a:spcAft>
                <a:spcPts val="12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dirty="0">
                <a:solidFill>
                  <a:srgbClr val="002A7E"/>
                </a:solidFill>
                <a:latin typeface="Arial" panose="020B0604020202020204" pitchFamily="34" charset="0"/>
                <a:cs typeface="Arial" panose="020B0604020202020204" pitchFamily="34" charset="0"/>
                <a:sym typeface="Arial" panose="020B0604020202020204"/>
              </a:rPr>
              <a:t>Στους επόμενους μήνες, θα εκκαθαριστεί η πλειοψηφία των δηλώσεων για το φορολογικό έτος </a:t>
            </a:r>
            <a:r>
              <a:rPr lang="el-GR" sz="4000" dirty="0">
                <a:solidFill>
                  <a:srgbClr val="002A7E"/>
                </a:solidFill>
                <a:latin typeface="Arial" panose="020B0604020202020204" pitchFamily="34" charset="0"/>
                <a:cs typeface="Arial" panose="020B0604020202020204" pitchFamily="34" charset="0"/>
                <a:sym typeface="Arial" panose="020B0604020202020204"/>
              </a:rPr>
              <a:t>2022, </a:t>
            </a:r>
            <a:r>
              <a:rPr lang="el-GR" sz="4000" b="0" dirty="0">
                <a:solidFill>
                  <a:srgbClr val="002A7E"/>
                </a:solidFill>
                <a:latin typeface="Arial" panose="020B0604020202020204" pitchFamily="34" charset="0"/>
                <a:cs typeface="Arial" panose="020B0604020202020204" pitchFamily="34" charset="0"/>
                <a:sym typeface="Arial" panose="020B0604020202020204"/>
              </a:rPr>
              <a:t>που είναι και το τελευταίο που έχει υποβληθεί για τα φυσικά πρόσωπα.</a:t>
            </a:r>
          </a:p>
          <a:p>
            <a:pPr marL="571500" indent="-571500" algn="just" defTabSz="821055">
              <a:spcBef>
                <a:spcPts val="1200"/>
              </a:spcBef>
              <a:spcAft>
                <a:spcPts val="12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4000" u="sng" dirty="0">
                <a:solidFill>
                  <a:srgbClr val="002A7E"/>
                </a:solidFill>
                <a:latin typeface="Arial" panose="020B0604020202020204" pitchFamily="34" charset="0"/>
                <a:cs typeface="Arial" panose="020B0604020202020204" pitchFamily="34" charset="0"/>
                <a:sym typeface="Arial" panose="020B0604020202020204"/>
              </a:rPr>
              <a:t>Στόχος</a:t>
            </a:r>
            <a:r>
              <a:rPr lang="el-GR" sz="4000" b="0" dirty="0">
                <a:solidFill>
                  <a:srgbClr val="002A7E"/>
                </a:solidFill>
                <a:latin typeface="Arial" panose="020B0604020202020204" pitchFamily="34" charset="0"/>
                <a:cs typeface="Arial" panose="020B0604020202020204" pitchFamily="34" charset="0"/>
                <a:sym typeface="Arial" panose="020B0604020202020204"/>
              </a:rPr>
              <a:t> είναι η εκκαθάριση της πλειοψηφίας των φορολογικών δηλώσεων </a:t>
            </a:r>
            <a:r>
              <a:rPr lang="el-GR" sz="4000" dirty="0">
                <a:solidFill>
                  <a:srgbClr val="002A7E"/>
                </a:solidFill>
                <a:latin typeface="Arial" panose="020B0604020202020204" pitchFamily="34" charset="0"/>
                <a:cs typeface="Arial" panose="020B0604020202020204" pitchFamily="34" charset="0"/>
                <a:sym typeface="Arial" panose="020B0604020202020204"/>
              </a:rPr>
              <a:t>να διεκπεραιώνεται εντός 6-12 μηνών από την καταληκτική ημερομηνία υποβολής της δήλωσης</a:t>
            </a:r>
          </a:p>
          <a:p>
            <a:pPr algn="just"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40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marL="457200" indent="-457200" algn="just" defTabSz="821055">
              <a:buClr>
                <a:srgbClr val="C00000"/>
              </a:buClr>
              <a:tabLst>
                <a:tab pos="457200" algn="l"/>
              </a:tabLst>
              <a:defRPr sz="4000">
                <a:solidFill>
                  <a:srgbClr val="3B8396"/>
                </a:solidFill>
                <a:latin typeface="Arial" panose="020B0604020202020204"/>
                <a:ea typeface="Arial" panose="020B0604020202020204"/>
                <a:cs typeface="Arial" panose="020B0604020202020204"/>
                <a:sym typeface="Arial" panose="020B0604020202020204"/>
              </a:defRPr>
            </a:pPr>
            <a:endParaRPr lang="el-GR" sz="40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a:p>
            <a:pPr marL="457200" indent="-457200" algn="just" defTabSz="821055">
              <a:buClr>
                <a:srgbClr val="C00000"/>
              </a:buClr>
              <a:buFont typeface="Wingdings" panose="05000000000000000000" pitchFamily="2" charset="2"/>
              <a:buChar char="§"/>
              <a:defRPr sz="4000">
                <a:solidFill>
                  <a:srgbClr val="3B8396"/>
                </a:solidFill>
                <a:latin typeface="Arial" panose="020B0604020202020204"/>
                <a:ea typeface="Arial" panose="020B0604020202020204"/>
                <a:cs typeface="Arial" panose="020B0604020202020204"/>
                <a:sym typeface="Arial" panose="020B0604020202020204"/>
              </a:defRPr>
            </a:pPr>
            <a:endParaRPr lang="el-GR" sz="40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7" name="ΜΗΧΑΝΙΣΜΟΣ ΑΝΑΚΑΜΨΗΣ ΚΑΙ ΑΝΘΕΚΤΙΚΟΤΗΤΑΣ">
            <a:extLst>
              <a:ext uri="{FF2B5EF4-FFF2-40B4-BE49-F238E27FC236}">
                <a16:creationId xmlns:a16="http://schemas.microsoft.com/office/drawing/2014/main" id="{6C6A9060-B74D-878B-E0A6-22A16ABBC936}"/>
              </a:ext>
            </a:extLst>
          </p:cNvPr>
          <p:cNvSpPr txBox="1"/>
          <p:nvPr/>
        </p:nvSpPr>
        <p:spPr>
          <a:xfrm>
            <a:off x="295963" y="151623"/>
            <a:ext cx="15882730"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a:lnSpc>
                <a:spcPct val="100000"/>
              </a:lnSpc>
            </a:pPr>
            <a:r>
              <a:rPr lang="el-GR" sz="4400" spc="150" dirty="0">
                <a:solidFill>
                  <a:srgbClr val="002A7E"/>
                </a:solidFill>
              </a:rPr>
              <a:t>Άλλα μέτρα που έχουν προωθηθεί το 1</a:t>
            </a:r>
            <a:r>
              <a:rPr lang="el-GR" sz="4400" spc="150" baseline="30000" dirty="0">
                <a:solidFill>
                  <a:srgbClr val="002A7E"/>
                </a:solidFill>
              </a:rPr>
              <a:t>ο</a:t>
            </a:r>
            <a:r>
              <a:rPr lang="el-GR" sz="4400" spc="150" dirty="0">
                <a:solidFill>
                  <a:srgbClr val="002A7E"/>
                </a:solidFill>
              </a:rPr>
              <a:t> έτος Διακυβέρνησης (2/2)</a:t>
            </a:r>
          </a:p>
        </p:txBody>
      </p:sp>
      <p:sp>
        <p:nvSpPr>
          <p:cNvPr id="3" name="Slide Number Placeholder 2">
            <a:extLst>
              <a:ext uri="{FF2B5EF4-FFF2-40B4-BE49-F238E27FC236}">
                <a16:creationId xmlns:a16="http://schemas.microsoft.com/office/drawing/2014/main" id="{AE00C2DE-03E9-91C7-2C08-FAA8CCD77860}"/>
              </a:ext>
            </a:extLst>
          </p:cNvPr>
          <p:cNvSpPr>
            <a:spLocks noGrp="1"/>
          </p:cNvSpPr>
          <p:nvPr>
            <p:ph type="sldNum" sz="quarter" idx="12"/>
          </p:nvPr>
        </p:nvSpPr>
        <p:spPr/>
        <p:txBody>
          <a:bodyPr/>
          <a:lstStyle/>
          <a:p>
            <a:fld id="{2E8DE51F-38A4-4EEC-85CE-1C9509C2B507}" type="slidenum">
              <a:rPr lang="el-GR" smtClean="0"/>
              <a:t>44</a:t>
            </a:fld>
            <a:endParaRPr lang="el-GR" dirty="0"/>
          </a:p>
        </p:txBody>
      </p:sp>
    </p:spTree>
    <p:extLst>
      <p:ext uri="{BB962C8B-B14F-4D97-AF65-F5344CB8AC3E}">
        <p14:creationId xmlns:p14="http://schemas.microsoft.com/office/powerpoint/2010/main" val="355975061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stepping-stones1.jpg">
            <a:extLst>
              <a:ext uri="{FF2B5EF4-FFF2-40B4-BE49-F238E27FC236}">
                <a16:creationId xmlns:a16="http://schemas.microsoft.com/office/drawing/2014/main" id="{AE7BBAF1-EA3A-9F84-F089-09C23E482F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84908" y="0"/>
            <a:ext cx="3173258" cy="126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Image" descr="Image"/>
          <p:cNvPicPr>
            <a:picLocks noChangeAspect="1"/>
          </p:cNvPicPr>
          <p:nvPr/>
        </p:nvPicPr>
        <p:blipFill>
          <a:blip r:embed="rId4"/>
          <a:stretch>
            <a:fillRect/>
          </a:stretch>
        </p:blipFill>
        <p:spPr>
          <a:xfrm>
            <a:off x="8900408"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70000" y="12614889"/>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8" name="01/…">
            <a:extLst>
              <a:ext uri="{FF2B5EF4-FFF2-40B4-BE49-F238E27FC236}">
                <a16:creationId xmlns:a16="http://schemas.microsoft.com/office/drawing/2014/main" id="{65FDC0E1-7FC8-963E-DA26-E85FA79E2835}"/>
              </a:ext>
            </a:extLst>
          </p:cNvPr>
          <p:cNvSpPr txBox="1"/>
          <p:nvPr/>
        </p:nvSpPr>
        <p:spPr>
          <a:xfrm>
            <a:off x="271424" y="937847"/>
            <a:ext cx="20598411" cy="12382837"/>
          </a:xfrm>
          <a:prstGeom prst="rect">
            <a:avLst/>
          </a:prstGeom>
          <a:ln w="12700">
            <a:miter lim="400000"/>
          </a:ln>
        </p:spPr>
        <p:txBody>
          <a:bodyPr wrap="square" lIns="50780" tIns="50780" rIns="50780" bIns="50780">
            <a:spAutoFit/>
          </a:bodyPr>
          <a:lstStyle/>
          <a:p>
            <a:pPr marL="571500" indent="-571500" algn="just" defTabSz="821055">
              <a:spcBef>
                <a:spcPts val="1800"/>
              </a:spcBef>
              <a:spcAft>
                <a:spcPts val="18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700" dirty="0">
                <a:solidFill>
                  <a:srgbClr val="002A7E"/>
                </a:solidFill>
                <a:latin typeface="Arial" panose="020B0604020202020204" pitchFamily="34" charset="0"/>
                <a:cs typeface="Arial" panose="020B0604020202020204" pitchFamily="34" charset="0"/>
                <a:sym typeface="Arial" panose="020B0604020202020204"/>
              </a:rPr>
              <a:t>Η κυπριακή οικονομία βρίσκεται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σε υγιή πορεία, </a:t>
            </a:r>
            <a:r>
              <a:rPr lang="el-GR" sz="3700" dirty="0">
                <a:solidFill>
                  <a:srgbClr val="002A7E"/>
                </a:solidFill>
                <a:latin typeface="Arial" panose="020B0604020202020204" pitchFamily="34" charset="0"/>
                <a:cs typeface="Arial" panose="020B0604020202020204" pitchFamily="34" charset="0"/>
                <a:sym typeface="Arial" panose="020B0604020202020204"/>
              </a:rPr>
              <a:t>παρά τις σημαντικές προκλήσεις που αντιμετωπίζουμε, λόγω των διεθνών εξελίξεων </a:t>
            </a:r>
          </a:p>
          <a:p>
            <a:pPr marL="571500" indent="-571500" algn="just" defTabSz="821055">
              <a:spcBef>
                <a:spcPts val="1800"/>
              </a:spcBef>
              <a:spcAft>
                <a:spcPts val="18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700" dirty="0">
                <a:solidFill>
                  <a:srgbClr val="002A7E"/>
                </a:solidFill>
                <a:latin typeface="Arial" panose="020B0604020202020204" pitchFamily="34" charset="0"/>
                <a:cs typeface="Arial" panose="020B0604020202020204" pitchFamily="34" charset="0"/>
                <a:sym typeface="Arial" panose="020B0604020202020204"/>
              </a:rPr>
              <a:t>Αναγνωρίζουμε τις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δυσκολίες και τις προκλήσεις </a:t>
            </a:r>
            <a:r>
              <a:rPr lang="el-GR" sz="3700" dirty="0">
                <a:solidFill>
                  <a:srgbClr val="002A7E"/>
                </a:solidFill>
                <a:latin typeface="Arial" panose="020B0604020202020204" pitchFamily="34" charset="0"/>
                <a:cs typeface="Arial" panose="020B0604020202020204" pitchFamily="34" charset="0"/>
                <a:sym typeface="Arial" panose="020B0604020202020204"/>
              </a:rPr>
              <a:t>και παρακολουθούμε τις εξελίξεις υιοθετώντας τα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κατάλληλα μέτρα </a:t>
            </a:r>
            <a:r>
              <a:rPr lang="el-GR" sz="3700" dirty="0">
                <a:solidFill>
                  <a:srgbClr val="002A7E"/>
                </a:solidFill>
                <a:latin typeface="Arial" panose="020B0604020202020204" pitchFamily="34" charset="0"/>
                <a:cs typeface="Arial" panose="020B0604020202020204" pitchFamily="34" charset="0"/>
                <a:sym typeface="Arial" panose="020B0604020202020204"/>
              </a:rPr>
              <a:t>στα πλαίσια της ανθρωποκεντρικής προσέγγισης της κυβέρνησης και των δημοσιονομικών δυνατοτήτων μας </a:t>
            </a:r>
          </a:p>
          <a:p>
            <a:pPr marL="571500" indent="-571500" algn="just" defTabSz="821055">
              <a:spcBef>
                <a:spcPts val="1800"/>
              </a:spcBef>
              <a:spcAft>
                <a:spcPts val="18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700" dirty="0">
                <a:solidFill>
                  <a:srgbClr val="002A7E"/>
                </a:solidFill>
                <a:latin typeface="Arial" panose="020B0604020202020204" pitchFamily="34" charset="0"/>
                <a:cs typeface="Arial" panose="020B0604020202020204" pitchFamily="34" charset="0"/>
                <a:sym typeface="Arial" panose="020B0604020202020204"/>
              </a:rPr>
              <a:t>Παράχθηκε</a:t>
            </a:r>
            <a:r>
              <a:rPr lang="el-GR" sz="3700" dirty="0">
                <a:solidFill>
                  <a:srgbClr val="00A2FF">
                    <a:lumMod val="50000"/>
                  </a:srgbClr>
                </a:solidFill>
                <a:latin typeface="Arial" panose="020B0604020202020204" pitchFamily="34" charset="0"/>
                <a:cs typeface="Arial" panose="020B0604020202020204" pitchFamily="34" charset="0"/>
                <a:sym typeface="Arial" panose="020B0604020202020204"/>
              </a:rPr>
              <a:t>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σημαντικό έργο </a:t>
            </a:r>
            <a:r>
              <a:rPr lang="el-GR" sz="3700" dirty="0">
                <a:solidFill>
                  <a:srgbClr val="002A7E"/>
                </a:solidFill>
                <a:latin typeface="Arial" panose="020B0604020202020204" pitchFamily="34" charset="0"/>
                <a:cs typeface="Arial" panose="020B0604020202020204" pitchFamily="34" charset="0"/>
                <a:sym typeface="Arial" panose="020B0604020202020204"/>
              </a:rPr>
              <a:t>σ’ ένα δύσκολο οικονομικό περιβάλλον. Οι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κύριοι</a:t>
            </a:r>
            <a:r>
              <a:rPr lang="el-GR" sz="3700" dirty="0">
                <a:solidFill>
                  <a:srgbClr val="3B92A7"/>
                </a:solidFill>
                <a:latin typeface="Arial" panose="020B0604020202020204" pitchFamily="34" charset="0"/>
                <a:cs typeface="Arial" panose="020B0604020202020204" pitchFamily="34" charset="0"/>
                <a:sym typeface="Arial" panose="020B0604020202020204"/>
              </a:rPr>
              <a:t>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προγραμματισμένοι στόχοι </a:t>
            </a:r>
            <a:r>
              <a:rPr lang="el-GR" sz="3700" dirty="0">
                <a:solidFill>
                  <a:srgbClr val="002A7E"/>
                </a:solidFill>
                <a:latin typeface="Arial" panose="020B0604020202020204" pitchFamily="34" charset="0"/>
                <a:cs typeface="Arial" panose="020B0604020202020204" pitchFamily="34" charset="0"/>
                <a:sym typeface="Arial" panose="020B0604020202020204"/>
              </a:rPr>
              <a:t>της οικονομικής πολιτικής για τον 1</a:t>
            </a:r>
            <a:r>
              <a:rPr lang="el-GR" sz="3700" baseline="30000" dirty="0">
                <a:solidFill>
                  <a:srgbClr val="002A7E"/>
                </a:solidFill>
                <a:latin typeface="Arial" panose="020B0604020202020204" pitchFamily="34" charset="0"/>
                <a:cs typeface="Arial" panose="020B0604020202020204" pitchFamily="34" charset="0"/>
                <a:sym typeface="Arial" panose="020B0604020202020204"/>
              </a:rPr>
              <a:t>ο</a:t>
            </a:r>
            <a:r>
              <a:rPr lang="el-GR" sz="3700" dirty="0">
                <a:solidFill>
                  <a:srgbClr val="002A7E"/>
                </a:solidFill>
                <a:latin typeface="Arial" panose="020B0604020202020204" pitchFamily="34" charset="0"/>
                <a:cs typeface="Arial" panose="020B0604020202020204" pitchFamily="34" charset="0"/>
                <a:sym typeface="Arial" panose="020B0604020202020204"/>
              </a:rPr>
              <a:t> χρόνο της κυβέρνησης του Νίκου Χριστοδουλίδη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έχουν όλοι υλοποιηθεί </a:t>
            </a:r>
            <a:r>
              <a:rPr lang="el-GR" sz="3700" dirty="0">
                <a:solidFill>
                  <a:srgbClr val="002A7E"/>
                </a:solidFill>
                <a:latin typeface="Arial" panose="020B0604020202020204" pitchFamily="34" charset="0"/>
                <a:cs typeface="Arial" panose="020B0604020202020204" pitchFamily="34" charset="0"/>
                <a:sym typeface="Arial" panose="020B0604020202020204"/>
              </a:rPr>
              <a:t>ή βρίσκονται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σε στάδιο ολικής υλοποίησης</a:t>
            </a:r>
          </a:p>
          <a:p>
            <a:pPr marL="571500" indent="-571500" algn="just" defTabSz="821055">
              <a:spcBef>
                <a:spcPts val="1800"/>
              </a:spcBef>
              <a:spcAft>
                <a:spcPts val="18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700" dirty="0">
                <a:solidFill>
                  <a:srgbClr val="002A7E"/>
                </a:solidFill>
                <a:latin typeface="Arial" panose="020B0604020202020204" pitchFamily="34" charset="0"/>
                <a:cs typeface="Arial" panose="020B0604020202020204" pitchFamily="34" charset="0"/>
                <a:sym typeface="Arial" panose="020B0604020202020204"/>
              </a:rPr>
              <a:t>Η οικονομική πολιτική ενισχύει τη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Μεσαία Τάξη </a:t>
            </a:r>
            <a:r>
              <a:rPr lang="el-GR" sz="3700" dirty="0">
                <a:solidFill>
                  <a:srgbClr val="002A7E"/>
                </a:solidFill>
                <a:latin typeface="Arial" panose="020B0604020202020204" pitchFamily="34" charset="0"/>
                <a:cs typeface="Arial" panose="020B0604020202020204" pitchFamily="34" charset="0"/>
                <a:sym typeface="Arial" panose="020B0604020202020204"/>
              </a:rPr>
              <a:t>και βάζει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δίχτυ προστασίας </a:t>
            </a:r>
            <a:r>
              <a:rPr lang="el-GR" sz="3700" dirty="0">
                <a:solidFill>
                  <a:srgbClr val="002A7E"/>
                </a:solidFill>
                <a:latin typeface="Arial" panose="020B0604020202020204" pitchFamily="34" charset="0"/>
                <a:cs typeface="Arial" panose="020B0604020202020204" pitchFamily="34" charset="0"/>
                <a:sym typeface="Arial" panose="020B0604020202020204"/>
              </a:rPr>
              <a:t>στις ευάλωτες ομάδες</a:t>
            </a:r>
          </a:p>
          <a:p>
            <a:pPr marL="571500" indent="-571500" algn="just" defTabSz="821055">
              <a:spcBef>
                <a:spcPts val="1800"/>
              </a:spcBef>
              <a:spcAft>
                <a:spcPts val="18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700" dirty="0">
                <a:solidFill>
                  <a:srgbClr val="002A7E"/>
                </a:solidFill>
                <a:latin typeface="Arial" panose="020B0604020202020204" pitchFamily="34" charset="0"/>
                <a:cs typeface="Arial" panose="020B0604020202020204" pitchFamily="34" charset="0"/>
                <a:sym typeface="Arial" panose="020B0604020202020204"/>
              </a:rPr>
              <a:t>Στοχεύουμε στη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δικαιότερη κατανομή </a:t>
            </a:r>
            <a:r>
              <a:rPr lang="el-GR" sz="3700" dirty="0">
                <a:solidFill>
                  <a:srgbClr val="002A7E"/>
                </a:solidFill>
                <a:latin typeface="Arial" panose="020B0604020202020204" pitchFamily="34" charset="0"/>
                <a:cs typeface="Arial" panose="020B0604020202020204" pitchFamily="34" charset="0"/>
                <a:sym typeface="Arial" panose="020B0604020202020204"/>
              </a:rPr>
              <a:t>του εισοδήματος και του παραγόμενου πλούτου</a:t>
            </a:r>
          </a:p>
          <a:p>
            <a:pPr marL="571500" indent="-571500" algn="just" defTabSz="821055">
              <a:spcBef>
                <a:spcPts val="1800"/>
              </a:spcBef>
              <a:spcAft>
                <a:spcPts val="1800"/>
              </a:spcAft>
              <a:buClr>
                <a:srgbClr val="C00000"/>
              </a:buClr>
              <a:buFont typeface="Arial" panose="020B0604020202020204" pitchFamily="34" charset="0"/>
              <a:buChar char="•"/>
              <a:defRPr sz="4000">
                <a:solidFill>
                  <a:srgbClr val="3B8396"/>
                </a:solidFill>
                <a:latin typeface="Arial" panose="020B0604020202020204"/>
                <a:ea typeface="Arial" panose="020B0604020202020204"/>
                <a:cs typeface="Arial" panose="020B0604020202020204"/>
                <a:sym typeface="Arial" panose="020B0604020202020204"/>
              </a:defRPr>
            </a:pPr>
            <a:r>
              <a:rPr lang="el-GR" sz="3700" dirty="0">
                <a:solidFill>
                  <a:srgbClr val="002A7E"/>
                </a:solidFill>
                <a:latin typeface="Arial" panose="020B0604020202020204" pitchFamily="34" charset="0"/>
                <a:cs typeface="Arial" panose="020B0604020202020204" pitchFamily="34" charset="0"/>
                <a:sym typeface="Arial" panose="020B0604020202020204"/>
              </a:rPr>
              <a:t>Ευθύνη δική μου η διατήρηση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υγειών δημόσιων οικονομικών</a:t>
            </a:r>
            <a:r>
              <a:rPr lang="el-GR" sz="3700" dirty="0">
                <a:solidFill>
                  <a:srgbClr val="00A2FF">
                    <a:lumMod val="50000"/>
                  </a:srgbClr>
                </a:solidFill>
                <a:latin typeface="Arial" panose="020B0604020202020204" pitchFamily="34" charset="0"/>
                <a:cs typeface="Arial" panose="020B0604020202020204" pitchFamily="34" charset="0"/>
                <a:sym typeface="Arial" panose="020B0604020202020204"/>
              </a:rPr>
              <a:t>, </a:t>
            </a:r>
            <a:r>
              <a:rPr lang="el-GR" sz="3700" dirty="0">
                <a:solidFill>
                  <a:srgbClr val="002A7E"/>
                </a:solidFill>
                <a:latin typeface="Arial" panose="020B0604020202020204" pitchFamily="34" charset="0"/>
                <a:cs typeface="Arial" panose="020B0604020202020204" pitchFamily="34" charset="0"/>
                <a:sym typeface="Arial" panose="020B0604020202020204"/>
              </a:rPr>
              <a:t>η διασφάλιση συνθηκών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μακροοικονομικής σταθερότητας,</a:t>
            </a:r>
            <a:r>
              <a:rPr lang="el-GR" sz="3700" dirty="0">
                <a:solidFill>
                  <a:schemeClr val="accent4">
                    <a:lumMod val="50000"/>
                  </a:schemeClr>
                </a:solidFill>
                <a:latin typeface="Arial" panose="020B0604020202020204" pitchFamily="34" charset="0"/>
                <a:cs typeface="Arial" panose="020B0604020202020204" pitchFamily="34" charset="0"/>
                <a:sym typeface="Arial" panose="020B0604020202020204"/>
              </a:rPr>
              <a:t> </a:t>
            </a:r>
            <a:r>
              <a:rPr lang="el-GR" sz="3700" dirty="0">
                <a:solidFill>
                  <a:srgbClr val="002A7E"/>
                </a:solidFill>
                <a:latin typeface="Arial" panose="020B0604020202020204" pitchFamily="34" charset="0"/>
                <a:cs typeface="Arial" panose="020B0604020202020204" pitchFamily="34" charset="0"/>
                <a:sym typeface="Arial" panose="020B0604020202020204"/>
              </a:rPr>
              <a:t>η διασφάλιση της </a:t>
            </a:r>
            <a:r>
              <a:rPr lang="el-GR" sz="3700" dirty="0">
                <a:solidFill>
                  <a:schemeClr val="accent2">
                    <a:lumMod val="75000"/>
                  </a:schemeClr>
                </a:solidFill>
                <a:latin typeface="Arial" panose="020B0604020202020204" pitchFamily="34" charset="0"/>
                <a:cs typeface="Arial" panose="020B0604020202020204" pitchFamily="34" charset="0"/>
                <a:sym typeface="Arial" panose="020B0604020202020204"/>
              </a:rPr>
              <a:t>χρηματοοικονομικής σταθερότητας και η ορθολογική διαχείριση των πόρων </a:t>
            </a:r>
            <a:r>
              <a:rPr lang="el-GR" sz="3700" dirty="0">
                <a:solidFill>
                  <a:srgbClr val="002A7E"/>
                </a:solidFill>
                <a:latin typeface="Arial" panose="020B0604020202020204" pitchFamily="34" charset="0"/>
                <a:cs typeface="Arial" panose="020B0604020202020204" pitchFamily="34" charset="0"/>
                <a:sym typeface="Arial" panose="020B0604020202020204"/>
              </a:rPr>
              <a:t>και των οικονομικών υποχρεώσεων του δημοσίου, για τη βελτίωση του βιοτικού επιπέδου του κάθε πολίτη</a:t>
            </a:r>
          </a:p>
          <a:p>
            <a:pPr algn="just" defTabSz="821055">
              <a:spcBef>
                <a:spcPts val="1200"/>
              </a:spcBef>
              <a:spcAft>
                <a:spcPts val="6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endParaRPr lang="el-GR" sz="3100" b="0" dirty="0">
              <a:solidFill>
                <a:srgbClr val="00A2FF">
                  <a:lumMod val="50000"/>
                </a:srgbClr>
              </a:solidFill>
              <a:latin typeface="Arial" panose="020B0604020202020204" pitchFamily="34" charset="0"/>
              <a:cs typeface="Arial" panose="020B0604020202020204" pitchFamily="34" charset="0"/>
              <a:sym typeface="Arial" panose="020B0604020202020204"/>
            </a:endParaRPr>
          </a:p>
        </p:txBody>
      </p:sp>
      <p:sp>
        <p:nvSpPr>
          <p:cNvPr id="7" name="ΜΗΧΑΝΙΣΜΟΣ ΑΝΑΚΑΜΨΗΣ ΚΑΙ ΑΝΘΕΚΤΙΚΟΤΗΤΑΣ">
            <a:extLst>
              <a:ext uri="{FF2B5EF4-FFF2-40B4-BE49-F238E27FC236}">
                <a16:creationId xmlns:a16="http://schemas.microsoft.com/office/drawing/2014/main" id="{6C6A9060-B74D-878B-E0A6-22A16ABBC936}"/>
              </a:ext>
            </a:extLst>
          </p:cNvPr>
          <p:cNvSpPr txBox="1"/>
          <p:nvPr/>
        </p:nvSpPr>
        <p:spPr>
          <a:xfrm>
            <a:off x="586497" y="229744"/>
            <a:ext cx="15209078" cy="7797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a:lnSpc>
                <a:spcPct val="100000"/>
              </a:lnSpc>
            </a:pPr>
            <a:r>
              <a:rPr lang="el-GR" sz="4400" u="sng" spc="150" dirty="0">
                <a:solidFill>
                  <a:srgbClr val="002A7E"/>
                </a:solidFill>
              </a:rPr>
              <a:t>Καταληκτικά…</a:t>
            </a:r>
          </a:p>
        </p:txBody>
      </p:sp>
      <p:sp>
        <p:nvSpPr>
          <p:cNvPr id="3" name="Slide Number Placeholder 2">
            <a:extLst>
              <a:ext uri="{FF2B5EF4-FFF2-40B4-BE49-F238E27FC236}">
                <a16:creationId xmlns:a16="http://schemas.microsoft.com/office/drawing/2014/main" id="{D5A5C124-55DF-D300-CB38-2648442E3F90}"/>
              </a:ext>
            </a:extLst>
          </p:cNvPr>
          <p:cNvSpPr>
            <a:spLocks noGrp="1"/>
          </p:cNvSpPr>
          <p:nvPr>
            <p:ph type="sldNum" sz="quarter" idx="12"/>
          </p:nvPr>
        </p:nvSpPr>
        <p:spPr/>
        <p:txBody>
          <a:bodyPr/>
          <a:lstStyle/>
          <a:p>
            <a:fld id="{2E8DE51F-38A4-4EEC-85CE-1C9509C2B507}" type="slidenum">
              <a:rPr lang="el-GR" smtClean="0"/>
              <a:t>45</a:t>
            </a:fld>
            <a:endParaRPr lang="el-GR" dirty="0"/>
          </a:p>
        </p:txBody>
      </p:sp>
    </p:spTree>
    <p:extLst>
      <p:ext uri="{BB962C8B-B14F-4D97-AF65-F5344CB8AC3E}">
        <p14:creationId xmlns:p14="http://schemas.microsoft.com/office/powerpoint/2010/main" val="380725042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age" descr="γξδσηξηγξληλαγImage"/>
          <p:cNvPicPr>
            <a:picLocks noChangeAspect="1"/>
          </p:cNvPicPr>
          <p:nvPr/>
        </p:nvPicPr>
        <p:blipFill>
          <a:blip r:embed="rId3"/>
          <a:stretch>
            <a:fillRect/>
          </a:stretch>
        </p:blipFill>
        <p:spPr>
          <a:xfrm>
            <a:off x="-256892" y="-2148577"/>
            <a:ext cx="24897783" cy="16615408"/>
          </a:xfrm>
          <a:prstGeom prst="rect">
            <a:avLst/>
          </a:prstGeom>
          <a:ln w="12700">
            <a:miter lim="400000"/>
          </a:ln>
        </p:spPr>
      </p:pic>
      <p:sp>
        <p:nvSpPr>
          <p:cNvPr id="201"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defRPr sz="1000" b="0">
                <a:solidFill>
                  <a:srgbClr val="5E5E5E"/>
                </a:solidFill>
                <a:latin typeface="Arial"/>
                <a:ea typeface="Arial"/>
                <a:cs typeface="Arial"/>
                <a:sym typeface="Arial"/>
              </a:defRPr>
            </a:pPr>
            <a:r>
              <a:rPr b="1" dirty="0"/>
              <a:t>ΚΥΠΡΙΑΚΗ ΔΗΜΟΚΡΑΤΙΑ</a:t>
            </a:r>
            <a:r>
              <a:rPr dirty="0"/>
              <a:t> / ΠΝΕΥΜΑΤΙΚΑ ΔΙΚΑΙΩΜΑΤΑ 202</a:t>
            </a:r>
            <a:r>
              <a:rPr lang="en-US" dirty="0"/>
              <a:t>3</a:t>
            </a:r>
            <a:endParaRPr dirty="0"/>
          </a:p>
        </p:txBody>
      </p:sp>
      <p:sp>
        <p:nvSpPr>
          <p:cNvPr id="204" name="ΥΠΟΥΡΓΕΙΟ ΕΣΩΤΕΡΙΚΩΝ"/>
          <p:cNvSpPr txBox="1"/>
          <p:nvPr/>
        </p:nvSpPr>
        <p:spPr>
          <a:xfrm>
            <a:off x="12459230" y="1072246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3" name="Thank you">
            <a:extLst>
              <a:ext uri="{FF2B5EF4-FFF2-40B4-BE49-F238E27FC236}">
                <a16:creationId xmlns:a16="http://schemas.microsoft.com/office/drawing/2014/main" id="{8233A7FB-8995-878C-C743-F3F31F0105C4}"/>
              </a:ext>
            </a:extLst>
          </p:cNvPr>
          <p:cNvSpPr txBox="1"/>
          <p:nvPr/>
        </p:nvSpPr>
        <p:spPr>
          <a:xfrm>
            <a:off x="1345232" y="4996905"/>
            <a:ext cx="9675628" cy="1527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defTabSz="457200">
              <a:lnSpc>
                <a:spcPct val="120000"/>
              </a:lnSpc>
              <a:defRPr sz="8500" b="0" i="1">
                <a:solidFill>
                  <a:srgbClr val="5E5E5E"/>
                </a:solidFill>
                <a:latin typeface="Arial"/>
                <a:ea typeface="Arial"/>
                <a:cs typeface="Arial"/>
                <a:sym typeface="Arial"/>
              </a:defRPr>
            </a:lvl1pPr>
          </a:lstStyle>
          <a:p>
            <a:r>
              <a:rPr lang="el-GR" b="1" dirty="0">
                <a:solidFill>
                  <a:srgbClr val="002A7E"/>
                </a:solidFill>
              </a:rPr>
              <a:t>Ευχαριστώ</a:t>
            </a:r>
            <a:endParaRPr b="1" dirty="0">
              <a:solidFill>
                <a:srgbClr val="002A7E"/>
              </a:solidFill>
            </a:endParaRPr>
          </a:p>
        </p:txBody>
      </p:sp>
    </p:spTree>
    <p:extLst>
      <p:ext uri="{BB962C8B-B14F-4D97-AF65-F5344CB8AC3E}">
        <p14:creationId xmlns:p14="http://schemas.microsoft.com/office/powerpoint/2010/main" val="169977139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A683BD2-E636-13AD-CDC2-1BE3891EFDA2}"/>
              </a:ext>
            </a:extLst>
          </p:cNvPr>
          <p:cNvSpPr/>
          <p:nvPr/>
        </p:nvSpPr>
        <p:spPr>
          <a:xfrm>
            <a:off x="67822" y="1676656"/>
            <a:ext cx="23933902" cy="10998756"/>
          </a:xfrm>
          <a:prstGeom prst="round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571500" indent="-571500" algn="just">
              <a:buClr>
                <a:srgbClr val="C00000"/>
              </a:buClr>
              <a:buFont typeface="Wingdings" panose="05000000000000000000" pitchFamily="2" charset="2"/>
              <a:buChar char="Ø"/>
            </a:pPr>
            <a:r>
              <a:rPr lang="el-GR" sz="3800" b="0" i="0" kern="1200" dirty="0">
                <a:solidFill>
                  <a:srgbClr val="002A7E"/>
                </a:solidFill>
                <a:latin typeface="Arial" panose="020B0604020202020204" pitchFamily="34" charset="0"/>
                <a:cs typeface="Arial" panose="020B0604020202020204" pitchFamily="34" charset="0"/>
                <a:sym typeface="Arial" panose="020B0604020202020204"/>
              </a:rPr>
              <a:t>Διασφάλιση </a:t>
            </a:r>
            <a:r>
              <a:rPr lang="el-GR" sz="3800" i="0" u="sng" kern="1200" dirty="0">
                <a:solidFill>
                  <a:srgbClr val="002A7E"/>
                </a:solidFill>
                <a:latin typeface="Arial" panose="020B0604020202020204" pitchFamily="34" charset="0"/>
                <a:cs typeface="Arial" panose="020B0604020202020204" pitchFamily="34" charset="0"/>
                <a:sym typeface="Arial" panose="020B0604020202020204"/>
              </a:rPr>
              <a:t>μακροοικονομικής σταθερότητας</a:t>
            </a:r>
            <a:r>
              <a:rPr lang="el-GR" sz="3800" i="0" kern="1200" dirty="0">
                <a:solidFill>
                  <a:srgbClr val="002A7E"/>
                </a:solidFill>
                <a:latin typeface="Arial" panose="020B0604020202020204" pitchFamily="34" charset="0"/>
                <a:cs typeface="Arial" panose="020B0604020202020204" pitchFamily="34" charset="0"/>
                <a:sym typeface="Arial" panose="020B0604020202020204"/>
              </a:rPr>
              <a:t> </a:t>
            </a:r>
            <a:r>
              <a:rPr lang="el-GR" sz="3800" b="0" i="0" kern="1200" dirty="0">
                <a:solidFill>
                  <a:srgbClr val="002A7E"/>
                </a:solidFill>
                <a:latin typeface="Arial" panose="020B0604020202020204" pitchFamily="34" charset="0"/>
                <a:cs typeface="Arial" panose="020B0604020202020204" pitchFamily="34" charset="0"/>
                <a:sym typeface="Arial" panose="020B0604020202020204"/>
              </a:rPr>
              <a:t>με στόχο τη διατήρηση </a:t>
            </a:r>
            <a:r>
              <a:rPr lang="el-GR" sz="3800" i="0" u="sng" kern="1200" dirty="0">
                <a:solidFill>
                  <a:srgbClr val="002A7E"/>
                </a:solidFill>
                <a:latin typeface="Arial" panose="020B0604020202020204" pitchFamily="34" charset="0"/>
                <a:cs typeface="Arial" panose="020B0604020202020204" pitchFamily="34" charset="0"/>
                <a:sym typeface="Arial" panose="020B0604020202020204"/>
              </a:rPr>
              <a:t>υγειών ρυθμών ανάπτυξης</a:t>
            </a:r>
            <a:r>
              <a:rPr lang="el-GR" sz="3800" b="0" i="0" u="sng" kern="1200" dirty="0">
                <a:solidFill>
                  <a:srgbClr val="002A7E"/>
                </a:solidFill>
                <a:latin typeface="Arial" panose="020B0604020202020204" pitchFamily="34" charset="0"/>
                <a:cs typeface="Arial" panose="020B0604020202020204" pitchFamily="34" charset="0"/>
                <a:sym typeface="Arial" panose="020B0604020202020204"/>
              </a:rPr>
              <a:t> </a:t>
            </a:r>
            <a:r>
              <a:rPr lang="el-GR" sz="3800" b="0" i="0" kern="1200" dirty="0">
                <a:solidFill>
                  <a:srgbClr val="002A7E"/>
                </a:solidFill>
                <a:latin typeface="Arial" panose="020B0604020202020204" pitchFamily="34" charset="0"/>
                <a:cs typeface="Arial" panose="020B0604020202020204" pitchFamily="34" charset="0"/>
                <a:sym typeface="Arial" panose="020B0604020202020204"/>
              </a:rPr>
              <a:t>της οικονομίας, </a:t>
            </a:r>
            <a:r>
              <a:rPr lang="el-GR" sz="3800" i="0" u="sng" kern="1200" dirty="0">
                <a:solidFill>
                  <a:srgbClr val="002A7E"/>
                </a:solidFill>
                <a:latin typeface="Arial" panose="020B0604020202020204" pitchFamily="34" charset="0"/>
                <a:cs typeface="Arial" panose="020B0604020202020204" pitchFamily="34" charset="0"/>
                <a:sym typeface="Arial" panose="020B0604020202020204"/>
              </a:rPr>
              <a:t>τη μείωση της ανεργίας</a:t>
            </a:r>
            <a:r>
              <a:rPr lang="el-GR" sz="3800" i="0" kern="1200" dirty="0">
                <a:solidFill>
                  <a:srgbClr val="002A7E"/>
                </a:solidFill>
                <a:latin typeface="Arial" panose="020B0604020202020204" pitchFamily="34" charset="0"/>
                <a:cs typeface="Arial" panose="020B0604020202020204" pitchFamily="34" charset="0"/>
                <a:sym typeface="Arial" panose="020B0604020202020204"/>
              </a:rPr>
              <a:t> </a:t>
            </a:r>
            <a:r>
              <a:rPr lang="el-GR" sz="3800" b="0" i="0" kern="1200" dirty="0">
                <a:solidFill>
                  <a:srgbClr val="002A7E"/>
                </a:solidFill>
                <a:latin typeface="Arial" panose="020B0604020202020204" pitchFamily="34" charset="0"/>
                <a:cs typeface="Arial" panose="020B0604020202020204" pitchFamily="34" charset="0"/>
                <a:sym typeface="Arial" panose="020B0604020202020204"/>
              </a:rPr>
              <a:t>καθώς, και τη </a:t>
            </a:r>
            <a:r>
              <a:rPr lang="el-GR" sz="3800" i="0" u="sng" kern="1200" dirty="0">
                <a:solidFill>
                  <a:srgbClr val="002A7E"/>
                </a:solidFill>
                <a:latin typeface="Arial" panose="020B0604020202020204" pitchFamily="34" charset="0"/>
                <a:cs typeface="Arial" panose="020B0604020202020204" pitchFamily="34" charset="0"/>
                <a:sym typeface="Arial" panose="020B0604020202020204"/>
              </a:rPr>
              <a:t>μείωση του πληθωρισμού</a:t>
            </a:r>
          </a:p>
          <a:p>
            <a:pPr marL="571500" indent="-571500" algn="just">
              <a:buClr>
                <a:srgbClr val="C00000"/>
              </a:buClr>
              <a:buFont typeface="Wingdings" panose="05000000000000000000" pitchFamily="2" charset="2"/>
              <a:buChar char="Ø"/>
            </a:pPr>
            <a:endParaRPr lang="el-GR" sz="3800" b="0" kern="1200" dirty="0">
              <a:solidFill>
                <a:srgbClr val="002A7E"/>
              </a:solidFill>
              <a:latin typeface="Arial" panose="020B0604020202020204" pitchFamily="34" charset="0"/>
              <a:cs typeface="Arial" panose="020B0604020202020204" pitchFamily="34" charset="0"/>
              <a:sym typeface="Arial" panose="020B0604020202020204"/>
            </a:endParaRPr>
          </a:p>
          <a:p>
            <a:pPr marL="571500" indent="-571500" algn="just">
              <a:buClr>
                <a:srgbClr val="C00000"/>
              </a:buClr>
              <a:buFont typeface="Wingdings" panose="05000000000000000000" pitchFamily="2" charset="2"/>
              <a:buChar char="Ø"/>
            </a:pPr>
            <a:r>
              <a:rPr lang="el-GR" sz="3800" b="0" i="0" kern="1200" dirty="0">
                <a:solidFill>
                  <a:srgbClr val="002A7E"/>
                </a:solidFill>
                <a:latin typeface="Arial" panose="020B0604020202020204" pitchFamily="34" charset="0"/>
                <a:cs typeface="Arial" panose="020B0604020202020204" pitchFamily="34" charset="0"/>
                <a:sym typeface="Arial" panose="020B0604020202020204"/>
              </a:rPr>
              <a:t>Διασφάλιση της βιωσιμότητας των δημόσιων οικονομικών με στόχο τη</a:t>
            </a:r>
            <a:r>
              <a:rPr lang="el-GR" sz="3800" i="0" kern="1200" dirty="0">
                <a:solidFill>
                  <a:srgbClr val="002A7E"/>
                </a:solidFill>
                <a:latin typeface="Arial" panose="020B0604020202020204" pitchFamily="34" charset="0"/>
                <a:cs typeface="Arial" panose="020B0604020202020204" pitchFamily="34" charset="0"/>
                <a:sym typeface="Arial" panose="020B0604020202020204"/>
              </a:rPr>
              <a:t> </a:t>
            </a:r>
            <a:r>
              <a:rPr lang="el-GR" sz="3800" i="0" u="sng" kern="1200" dirty="0">
                <a:solidFill>
                  <a:srgbClr val="002A7E"/>
                </a:solidFill>
                <a:latin typeface="Arial" panose="020B0604020202020204" pitchFamily="34" charset="0"/>
                <a:cs typeface="Arial" panose="020B0604020202020204" pitchFamily="34" charset="0"/>
                <a:sym typeface="Arial" panose="020B0604020202020204"/>
              </a:rPr>
              <a:t>διατήρηση υψηλών πρωτογενών πλεονασμάτων</a:t>
            </a:r>
            <a:r>
              <a:rPr lang="el-GR" sz="3800" i="0" kern="1200" dirty="0">
                <a:solidFill>
                  <a:srgbClr val="002A7E"/>
                </a:solidFill>
                <a:latin typeface="Arial" panose="020B0604020202020204" pitchFamily="34" charset="0"/>
                <a:cs typeface="Arial" panose="020B0604020202020204" pitchFamily="34" charset="0"/>
                <a:sym typeface="Arial" panose="020B0604020202020204"/>
              </a:rPr>
              <a:t> </a:t>
            </a:r>
            <a:r>
              <a:rPr lang="el-GR" sz="3800" b="0" i="0" kern="1200" dirty="0">
                <a:solidFill>
                  <a:srgbClr val="002A7E"/>
                </a:solidFill>
                <a:latin typeface="Arial" panose="020B0604020202020204" pitchFamily="34" charset="0"/>
                <a:cs typeface="Arial" panose="020B0604020202020204" pitchFamily="34" charset="0"/>
                <a:sym typeface="Arial" panose="020B0604020202020204"/>
              </a:rPr>
              <a:t>και τη </a:t>
            </a:r>
            <a:r>
              <a:rPr lang="el-GR" sz="3800" i="0" u="sng" kern="1200" dirty="0">
                <a:solidFill>
                  <a:srgbClr val="002A7E"/>
                </a:solidFill>
                <a:latin typeface="Arial" panose="020B0604020202020204" pitchFamily="34" charset="0"/>
                <a:cs typeface="Arial" panose="020B0604020202020204" pitchFamily="34" charset="0"/>
                <a:sym typeface="Arial" panose="020B0604020202020204"/>
              </a:rPr>
              <a:t>μείωση του δημοσίου χρέους</a:t>
            </a:r>
            <a:r>
              <a:rPr lang="el-GR" sz="3800" i="0" kern="1200" dirty="0">
                <a:solidFill>
                  <a:srgbClr val="002A7E"/>
                </a:solidFill>
                <a:latin typeface="Arial" panose="020B0604020202020204" pitchFamily="34" charset="0"/>
                <a:cs typeface="Arial" panose="020B0604020202020204" pitchFamily="34" charset="0"/>
                <a:sym typeface="Arial" panose="020B0604020202020204"/>
              </a:rPr>
              <a:t> </a:t>
            </a:r>
            <a:r>
              <a:rPr lang="el-GR" sz="3800" b="0" i="0" kern="1200" dirty="0">
                <a:solidFill>
                  <a:srgbClr val="002A7E"/>
                </a:solidFill>
                <a:latin typeface="Arial" panose="020B0604020202020204" pitchFamily="34" charset="0"/>
                <a:cs typeface="Arial" panose="020B0604020202020204" pitchFamily="34" charset="0"/>
                <a:sym typeface="Arial" panose="020B0604020202020204"/>
              </a:rPr>
              <a:t>ως ποσοστού του ΑΕΠ</a:t>
            </a:r>
            <a:endParaRPr lang="en-US" sz="3800" b="0" i="0" kern="1200" dirty="0">
              <a:solidFill>
                <a:srgbClr val="002A7E"/>
              </a:solidFill>
              <a:latin typeface="Arial" panose="020B0604020202020204" pitchFamily="34" charset="0"/>
              <a:cs typeface="Arial" panose="020B0604020202020204" pitchFamily="34" charset="0"/>
              <a:sym typeface="Arial" panose="020B0604020202020204"/>
            </a:endParaRPr>
          </a:p>
          <a:p>
            <a:pPr marL="571500" indent="-571500" algn="just">
              <a:buClr>
                <a:srgbClr val="C00000"/>
              </a:buClr>
              <a:buFont typeface="Wingdings" panose="05000000000000000000" pitchFamily="2" charset="2"/>
              <a:buChar char="Ø"/>
            </a:pPr>
            <a:endParaRPr lang="el-GR" sz="3800" kern="1200" spc="150" dirty="0">
              <a:solidFill>
                <a:srgbClr val="002A7E"/>
              </a:solidFill>
              <a:latin typeface="Arial" panose="020B0604020202020204"/>
              <a:cs typeface="Arial" panose="020B0604020202020204"/>
            </a:endParaRPr>
          </a:p>
          <a:p>
            <a:pPr marL="571500" indent="-571500" algn="just">
              <a:buClr>
                <a:srgbClr val="C00000"/>
              </a:buClr>
              <a:buFont typeface="Wingdings" panose="05000000000000000000" pitchFamily="2" charset="2"/>
              <a:buChar char="Ø"/>
            </a:pPr>
            <a:r>
              <a:rPr lang="el-GR" sz="3800" b="0" i="0" kern="1200" spc="150" dirty="0">
                <a:solidFill>
                  <a:srgbClr val="002A7E"/>
                </a:solidFill>
                <a:latin typeface="Arial" panose="020B0604020202020204"/>
                <a:cs typeface="Arial" panose="020B0604020202020204"/>
              </a:rPr>
              <a:t>Διασφάλιση της </a:t>
            </a:r>
            <a:r>
              <a:rPr lang="el-GR" sz="3800" b="1" i="0" u="sng" kern="1200" spc="150" dirty="0">
                <a:solidFill>
                  <a:srgbClr val="002A7E"/>
                </a:solidFill>
                <a:latin typeface="Arial" panose="020B0604020202020204"/>
                <a:cs typeface="Arial" panose="020B0604020202020204"/>
              </a:rPr>
              <a:t>χρηματοοικονομικής σταθερότητας</a:t>
            </a:r>
            <a:r>
              <a:rPr lang="el-GR" sz="3800" b="1" i="0" kern="1200" spc="150" dirty="0">
                <a:solidFill>
                  <a:srgbClr val="002A7E"/>
                </a:solidFill>
                <a:latin typeface="Arial" panose="020B0604020202020204"/>
                <a:cs typeface="Arial" panose="020B0604020202020204"/>
              </a:rPr>
              <a:t> </a:t>
            </a:r>
            <a:r>
              <a:rPr lang="el-GR" sz="3800" b="0" i="0" kern="1200" spc="150" dirty="0">
                <a:solidFill>
                  <a:srgbClr val="002A7E"/>
                </a:solidFill>
                <a:latin typeface="Arial" panose="020B0604020202020204"/>
                <a:cs typeface="Arial" panose="020B0604020202020204"/>
              </a:rPr>
              <a:t>με στόχο τη διασφάλιση ενός </a:t>
            </a:r>
            <a:r>
              <a:rPr lang="el-GR" sz="3800" i="0" u="sng" kern="1200" spc="150" dirty="0">
                <a:solidFill>
                  <a:srgbClr val="002A7E"/>
                </a:solidFill>
                <a:latin typeface="Arial" panose="020B0604020202020204"/>
                <a:cs typeface="Arial" panose="020B0604020202020204"/>
              </a:rPr>
              <a:t>αποτελεσματικού ρυθμιστικού πλαισίου</a:t>
            </a:r>
            <a:r>
              <a:rPr lang="el-GR" sz="3800" i="0" kern="1200" spc="150" dirty="0">
                <a:solidFill>
                  <a:srgbClr val="002A7E"/>
                </a:solidFill>
                <a:latin typeface="Arial" panose="020B0604020202020204"/>
                <a:cs typeface="Arial" panose="020B0604020202020204"/>
              </a:rPr>
              <a:t> </a:t>
            </a:r>
            <a:r>
              <a:rPr lang="el-GR" sz="3800" b="0" i="0" kern="1200" spc="150" dirty="0">
                <a:solidFill>
                  <a:srgbClr val="002A7E"/>
                </a:solidFill>
                <a:latin typeface="Arial" panose="020B0604020202020204"/>
                <a:cs typeface="Arial" panose="020B0604020202020204"/>
              </a:rPr>
              <a:t>και τη </a:t>
            </a:r>
            <a:r>
              <a:rPr lang="el-GR" sz="3800" i="0" u="sng" kern="1200" spc="150" dirty="0">
                <a:solidFill>
                  <a:srgbClr val="002A7E"/>
                </a:solidFill>
                <a:latin typeface="Arial" panose="020B0604020202020204"/>
                <a:cs typeface="Arial" panose="020B0604020202020204"/>
              </a:rPr>
              <a:t>μείωση</a:t>
            </a:r>
            <a:r>
              <a:rPr lang="el-GR" sz="3800" i="0" kern="1200" spc="150" dirty="0">
                <a:solidFill>
                  <a:srgbClr val="002A7E"/>
                </a:solidFill>
                <a:latin typeface="Arial" panose="020B0604020202020204"/>
                <a:cs typeface="Arial" panose="020B0604020202020204"/>
              </a:rPr>
              <a:t> </a:t>
            </a:r>
            <a:r>
              <a:rPr lang="el-GR" sz="3800" b="0" i="0" kern="1200" spc="150" dirty="0">
                <a:solidFill>
                  <a:srgbClr val="002A7E"/>
                </a:solidFill>
                <a:latin typeface="Arial" panose="020B0604020202020204"/>
                <a:cs typeface="Arial" panose="020B0604020202020204"/>
              </a:rPr>
              <a:t>του ιδιωτικού χρέους και των μη εξυπηρετούμενων χορηγήσεων </a:t>
            </a:r>
          </a:p>
          <a:p>
            <a:pPr marL="571500" indent="-571500" algn="just">
              <a:buClr>
                <a:srgbClr val="C00000"/>
              </a:buClr>
              <a:buFont typeface="Wingdings" panose="05000000000000000000" pitchFamily="2" charset="2"/>
              <a:buChar char="Ø"/>
            </a:pPr>
            <a:endParaRPr lang="el-GR" sz="3800" i="0" kern="1200" spc="150" dirty="0">
              <a:solidFill>
                <a:srgbClr val="002A7E"/>
              </a:solidFill>
              <a:latin typeface="Arial" panose="020B0604020202020204"/>
              <a:cs typeface="Arial" panose="020B0604020202020204"/>
            </a:endParaRPr>
          </a:p>
          <a:p>
            <a:pPr marL="571500" indent="-571500" algn="just">
              <a:buClr>
                <a:srgbClr val="C00000"/>
              </a:buClr>
              <a:buFont typeface="Wingdings" panose="05000000000000000000" pitchFamily="2" charset="2"/>
              <a:buChar char="Ø"/>
            </a:pPr>
            <a:r>
              <a:rPr lang="el-GR" sz="3800" b="0" i="0" kern="1200" spc="150" dirty="0">
                <a:solidFill>
                  <a:srgbClr val="002A7E"/>
                </a:solidFill>
                <a:latin typeface="Arial" panose="020B0604020202020204"/>
                <a:cs typeface="Arial" panose="020B0604020202020204"/>
              </a:rPr>
              <a:t>Βελτίωση της ανταγωνιστικότητας της κυπριακής οικονομίας μέσω του</a:t>
            </a:r>
            <a:r>
              <a:rPr lang="el-GR" sz="3800" b="1" i="0" kern="1200" spc="150" dirty="0">
                <a:solidFill>
                  <a:srgbClr val="002A7E"/>
                </a:solidFill>
                <a:latin typeface="Arial" panose="020B0604020202020204"/>
                <a:cs typeface="Arial" panose="020B0604020202020204"/>
              </a:rPr>
              <a:t> </a:t>
            </a:r>
            <a:r>
              <a:rPr lang="el-GR" sz="3800" b="1" i="0" u="sng" kern="1200" spc="150" dirty="0">
                <a:solidFill>
                  <a:srgbClr val="002A7E"/>
                </a:solidFill>
                <a:latin typeface="Arial" panose="020B0604020202020204"/>
                <a:cs typeface="Arial" panose="020B0604020202020204"/>
              </a:rPr>
              <a:t>εμπλουτισμού</a:t>
            </a:r>
            <a:r>
              <a:rPr lang="el-GR" sz="3800" b="1" u="sng" kern="1200" spc="150" dirty="0">
                <a:solidFill>
                  <a:srgbClr val="002A7E"/>
                </a:solidFill>
                <a:latin typeface="Arial" panose="020B0604020202020204"/>
                <a:cs typeface="Arial" panose="020B0604020202020204"/>
              </a:rPr>
              <a:t> </a:t>
            </a:r>
            <a:r>
              <a:rPr lang="el-GR" sz="3800" i="0" u="sng" kern="1200" spc="150" dirty="0">
                <a:solidFill>
                  <a:srgbClr val="002A7E"/>
                </a:solidFill>
                <a:latin typeface="Arial" panose="020B0604020202020204"/>
                <a:ea typeface="Arial" panose="020B0604020202020204"/>
                <a:cs typeface="Arial" panose="020B0604020202020204"/>
              </a:rPr>
              <a:t>του Οικονομικού Αναπτυξιακού Μοντέλου</a:t>
            </a:r>
            <a:r>
              <a:rPr lang="el-GR" sz="3800" i="0" kern="1200" spc="150" dirty="0">
                <a:solidFill>
                  <a:srgbClr val="002A7E"/>
                </a:solidFill>
                <a:latin typeface="Arial" panose="020B0604020202020204"/>
                <a:ea typeface="Arial" panose="020B0604020202020204"/>
                <a:cs typeface="Arial" panose="020B0604020202020204"/>
              </a:rPr>
              <a:t>, </a:t>
            </a:r>
            <a:r>
              <a:rPr lang="el-GR" sz="3800" b="0" i="0" kern="1200" spc="150" dirty="0">
                <a:solidFill>
                  <a:srgbClr val="002A7E"/>
                </a:solidFill>
                <a:latin typeface="Arial" panose="020B0604020202020204"/>
                <a:ea typeface="Arial" panose="020B0604020202020204"/>
                <a:cs typeface="Arial" panose="020B0604020202020204"/>
              </a:rPr>
              <a:t>ώστε να δημιουργηθούν νέες παραγωγικές μονάδες και να ενθαρρυνθούν οι εξαγωγές</a:t>
            </a:r>
            <a:endParaRPr lang="el-GR" sz="3800" b="0" i="0" kern="1200" spc="150" dirty="0">
              <a:solidFill>
                <a:srgbClr val="002A7E"/>
              </a:solidFill>
              <a:latin typeface="Arial" panose="020B0604020202020204"/>
              <a:cs typeface="Arial" panose="020B0604020202020204"/>
            </a:endParaRPr>
          </a:p>
          <a:p>
            <a:pPr marL="571500" indent="-571500" algn="just">
              <a:buClr>
                <a:srgbClr val="C00000"/>
              </a:buClr>
              <a:buFont typeface="Wingdings" panose="05000000000000000000" pitchFamily="2" charset="2"/>
              <a:buChar char="Ø"/>
            </a:pPr>
            <a:endParaRPr lang="el-GR" sz="3800" b="1" i="0" kern="1200" spc="150" dirty="0">
              <a:solidFill>
                <a:srgbClr val="002A7E"/>
              </a:solidFill>
              <a:latin typeface="Arial" panose="020B0604020202020204"/>
              <a:cs typeface="Arial" panose="020B0604020202020204"/>
            </a:endParaRPr>
          </a:p>
          <a:p>
            <a:pPr marL="571500" indent="-571500" algn="just">
              <a:buClr>
                <a:srgbClr val="C00000"/>
              </a:buClr>
              <a:buFont typeface="Wingdings" panose="05000000000000000000" pitchFamily="2" charset="2"/>
              <a:buChar char="Ø"/>
            </a:pPr>
            <a:r>
              <a:rPr lang="el-GR" sz="3800" b="0" i="0" spc="150" dirty="0">
                <a:solidFill>
                  <a:srgbClr val="002A7E"/>
                </a:solidFill>
                <a:latin typeface="Arial" panose="020B0604020202020204"/>
                <a:cs typeface="Arial" panose="020B0604020202020204"/>
              </a:rPr>
              <a:t>Διασφάλιση της </a:t>
            </a:r>
            <a:r>
              <a:rPr lang="el-GR" sz="3800" b="1" i="0" u="sng" spc="150" dirty="0">
                <a:solidFill>
                  <a:srgbClr val="002A7E"/>
                </a:solidFill>
                <a:latin typeface="Arial" panose="020B0604020202020204"/>
                <a:cs typeface="Arial" panose="020B0604020202020204"/>
              </a:rPr>
              <a:t>αποδοτικότητας του δημόσιου τομέα</a:t>
            </a:r>
            <a:r>
              <a:rPr lang="el-GR" sz="3800" b="0" i="0" spc="150" dirty="0">
                <a:solidFill>
                  <a:srgbClr val="002A7E"/>
                </a:solidFill>
                <a:latin typeface="Arial" panose="020B0604020202020204"/>
                <a:cs typeface="Arial" panose="020B0604020202020204"/>
              </a:rPr>
              <a:t> και </a:t>
            </a:r>
            <a:r>
              <a:rPr lang="el-GR" sz="3800" i="0" u="sng" spc="150" dirty="0">
                <a:solidFill>
                  <a:srgbClr val="002A7E"/>
                </a:solidFill>
                <a:latin typeface="Arial" panose="020B0604020202020204"/>
                <a:cs typeface="Arial" panose="020B0604020202020204"/>
              </a:rPr>
              <a:t>ορθολογική διαχείριση </a:t>
            </a:r>
            <a:r>
              <a:rPr lang="el-GR" sz="3800" b="0" i="0" spc="150" dirty="0">
                <a:solidFill>
                  <a:srgbClr val="002A7E"/>
                </a:solidFill>
                <a:latin typeface="Arial" panose="020B0604020202020204"/>
                <a:cs typeface="Arial" panose="020B0604020202020204"/>
              </a:rPr>
              <a:t>των ανθρωπίνων πόρων και της περιουσίας του κράτους</a:t>
            </a:r>
            <a:r>
              <a:rPr lang="en-US" sz="3800" b="0" i="0" spc="150" dirty="0">
                <a:solidFill>
                  <a:srgbClr val="002A7E"/>
                </a:solidFill>
                <a:latin typeface="Arial" panose="020B0604020202020204"/>
                <a:cs typeface="Arial" panose="020B0604020202020204"/>
              </a:rPr>
              <a:t>,</a:t>
            </a:r>
            <a:r>
              <a:rPr lang="el-GR" sz="3800" b="0" i="0" spc="150" dirty="0">
                <a:solidFill>
                  <a:srgbClr val="002A7E"/>
                </a:solidFill>
                <a:latin typeface="Arial" panose="020B0604020202020204"/>
                <a:cs typeface="Arial" panose="020B0604020202020204"/>
              </a:rPr>
              <a:t> με την </a:t>
            </a:r>
            <a:r>
              <a:rPr lang="el-GR" sz="3800" i="0" u="sng" spc="150" dirty="0">
                <a:solidFill>
                  <a:srgbClr val="002A7E"/>
                </a:solidFill>
                <a:latin typeface="Arial" panose="020B0604020202020204"/>
                <a:cs typeface="Arial" panose="020B0604020202020204"/>
              </a:rPr>
              <a:t>προώθηση</a:t>
            </a:r>
            <a:r>
              <a:rPr lang="el-GR" sz="3800" u="sng" spc="150" dirty="0">
                <a:solidFill>
                  <a:srgbClr val="002A7E"/>
                </a:solidFill>
                <a:latin typeface="Arial" panose="020B0604020202020204"/>
                <a:cs typeface="Arial" panose="020B0604020202020204"/>
              </a:rPr>
              <a:t> σύγχρονων πολιτικών</a:t>
            </a:r>
            <a:r>
              <a:rPr lang="el-GR" sz="3800" b="0" spc="150" dirty="0">
                <a:solidFill>
                  <a:srgbClr val="002A7E"/>
                </a:solidFill>
                <a:latin typeface="Arial" panose="020B0604020202020204"/>
                <a:cs typeface="Arial" panose="020B0604020202020204"/>
              </a:rPr>
              <a:t> Διοίκησης Ανθρώπινου Δυναμικού</a:t>
            </a:r>
            <a:endParaRPr lang="en-GB" sz="3800" b="0" i="0" spc="150" dirty="0">
              <a:solidFill>
                <a:srgbClr val="002A7E"/>
              </a:solidFill>
              <a:latin typeface="Arial" panose="020B0604020202020204"/>
              <a:cs typeface="Arial" panose="020B0604020202020204"/>
            </a:endParaRPr>
          </a:p>
        </p:txBody>
      </p:sp>
      <p:sp>
        <p:nvSpPr>
          <p:cNvPr id="7" name="Arrow: Pentagon 6">
            <a:extLst>
              <a:ext uri="{FF2B5EF4-FFF2-40B4-BE49-F238E27FC236}">
                <a16:creationId xmlns:a16="http://schemas.microsoft.com/office/drawing/2014/main" id="{AE29B232-CBD0-C5CD-2E71-43C49AE64702}"/>
              </a:ext>
            </a:extLst>
          </p:cNvPr>
          <p:cNvSpPr/>
          <p:nvPr/>
        </p:nvSpPr>
        <p:spPr>
          <a:xfrm>
            <a:off x="67822" y="-86251"/>
            <a:ext cx="21698484" cy="2077492"/>
          </a:xfrm>
          <a:prstGeom prst="homePlate">
            <a:avLst/>
          </a:prstGeom>
          <a:solidFill>
            <a:srgbClr val="2F778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R="0" lvl="0" algn="l" defTabSz="825500" rtl="0" eaLnBrk="1" fontAlgn="auto" latinLnBrk="0" hangingPunct="0">
              <a:lnSpc>
                <a:spcPct val="100000"/>
              </a:lnSpc>
              <a:spcBef>
                <a:spcPts val="0"/>
              </a:spcBef>
              <a:spcAft>
                <a:spcPts val="0"/>
              </a:spcAft>
              <a:buClrTx/>
              <a:buSzTx/>
              <a:tabLst/>
              <a:defRPr/>
            </a:pPr>
            <a:endParaRPr lang="el-GR" sz="5500" cap="all" dirty="0">
              <a:solidFill>
                <a:schemeClr val="bg1"/>
              </a:solidFill>
              <a:latin typeface="Arial" panose="020B0604020202020204" pitchFamily="34" charset="0"/>
              <a:cs typeface="Arial" panose="020B0604020202020204" pitchFamily="34" charset="0"/>
              <a:sym typeface="Helvetica Neue"/>
            </a:endParaRPr>
          </a:p>
          <a:p>
            <a:pPr marL="357188" marR="0" lvl="0" algn="l" defTabSz="825500" rtl="0" eaLnBrk="1" fontAlgn="auto" latinLnBrk="0" hangingPunct="0">
              <a:lnSpc>
                <a:spcPct val="100000"/>
              </a:lnSpc>
              <a:spcBef>
                <a:spcPts val="0"/>
              </a:spcBef>
              <a:spcAft>
                <a:spcPts val="0"/>
              </a:spcAft>
              <a:buClrTx/>
              <a:buSzTx/>
              <a:tabLst/>
              <a:defRPr/>
            </a:pPr>
            <a:r>
              <a:rPr lang="el-GR" sz="4800" cap="all" dirty="0" err="1">
                <a:solidFill>
                  <a:schemeClr val="bg1"/>
                </a:solidFill>
                <a:latin typeface="Arial" panose="020B0604020202020204" pitchFamily="34" charset="0"/>
                <a:cs typeface="Arial" panose="020B0604020202020204" pitchFamily="34" charset="0"/>
                <a:sym typeface="Helvetica Neue"/>
              </a:rPr>
              <a:t>ΣΤΡΑΤΗΓΙΚες</a:t>
            </a:r>
            <a:r>
              <a:rPr lang="el-GR" sz="4800" cap="all" dirty="0">
                <a:solidFill>
                  <a:schemeClr val="bg1"/>
                </a:solidFill>
                <a:latin typeface="Arial" panose="020B0604020202020204" pitchFamily="34" charset="0"/>
                <a:cs typeface="Arial" panose="020B0604020202020204" pitchFamily="34" charset="0"/>
                <a:sym typeface="Helvetica Neue"/>
              </a:rPr>
              <a:t> </a:t>
            </a:r>
            <a:r>
              <a:rPr lang="el-GR" sz="4800" cap="all" dirty="0" err="1">
                <a:solidFill>
                  <a:schemeClr val="bg1"/>
                </a:solidFill>
                <a:latin typeface="Arial" panose="020B0604020202020204" pitchFamily="34" charset="0"/>
                <a:cs typeface="Arial" panose="020B0604020202020204" pitchFamily="34" charset="0"/>
                <a:sym typeface="Helvetica Neue"/>
              </a:rPr>
              <a:t>επιδιωξεις</a:t>
            </a:r>
            <a:r>
              <a:rPr lang="el-GR" sz="4800" cap="all" dirty="0">
                <a:solidFill>
                  <a:schemeClr val="bg1"/>
                </a:solidFill>
                <a:latin typeface="Arial" panose="020B0604020202020204" pitchFamily="34" charset="0"/>
                <a:cs typeface="Arial" panose="020B0604020202020204" pitchFamily="34" charset="0"/>
                <a:sym typeface="Helvetica Neue"/>
              </a:rPr>
              <a:t> ΥΠΟΥΡΓΕΙΟΥ ΟΙΚΟΝΟΜΙΚΩΝ</a:t>
            </a:r>
          </a:p>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Neue Medium"/>
            </a:endParaRPr>
          </a:p>
        </p:txBody>
      </p:sp>
      <p:pic>
        <p:nvPicPr>
          <p:cNvPr id="8" name="Image" descr="Image">
            <a:extLst>
              <a:ext uri="{FF2B5EF4-FFF2-40B4-BE49-F238E27FC236}">
                <a16:creationId xmlns:a16="http://schemas.microsoft.com/office/drawing/2014/main" id="{2E303A66-DF11-1AE8-CF83-08A423DB8C9E}"/>
              </a:ext>
            </a:extLst>
          </p:cNvPr>
          <p:cNvPicPr>
            <a:picLocks noChangeAspect="1"/>
          </p:cNvPicPr>
          <p:nvPr/>
        </p:nvPicPr>
        <p:blipFill>
          <a:blip r:embed="rId3"/>
          <a:stretch>
            <a:fillRect/>
          </a:stretch>
        </p:blipFill>
        <p:spPr>
          <a:xfrm>
            <a:off x="8954196" y="11144552"/>
            <a:ext cx="15700723" cy="2964340"/>
          </a:xfrm>
          <a:prstGeom prst="rect">
            <a:avLst/>
          </a:prstGeom>
          <a:ln w="12700">
            <a:miter lim="400000"/>
          </a:ln>
        </p:spPr>
      </p:pic>
      <p:sp>
        <p:nvSpPr>
          <p:cNvPr id="9" name="ΚΥΠΡΙΑΚΗ ΔΗΜΟΚΡΑΤΙΑ / ΠΝΕΥΜΑΤΙΚΑ ΔΙΚΑΙΩΜΑΤΑ 2020">
            <a:extLst>
              <a:ext uri="{FF2B5EF4-FFF2-40B4-BE49-F238E27FC236}">
                <a16:creationId xmlns:a16="http://schemas.microsoft.com/office/drawing/2014/main" id="{54318AC0-E632-16FF-73E5-A992F033AEE5}"/>
              </a:ext>
            </a:extLst>
          </p:cNvPr>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27" name="Arrow: Pentagon 4">
            <a:extLst>
              <a:ext uri="{FF2B5EF4-FFF2-40B4-BE49-F238E27FC236}">
                <a16:creationId xmlns:a16="http://schemas.microsoft.com/office/drawing/2014/main" id="{C33D1A2D-19CB-9438-96DF-DBB8732D925C}"/>
              </a:ext>
            </a:extLst>
          </p:cNvPr>
          <p:cNvSpPr txBox="1"/>
          <p:nvPr/>
        </p:nvSpPr>
        <p:spPr>
          <a:xfrm>
            <a:off x="11570782" y="4811210"/>
            <a:ext cx="12362462" cy="2961151"/>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567484" tIns="106680" rIns="199136" bIns="106680" numCol="1" spcCol="1270" anchor="ctr" anchorCtr="0">
            <a:noAutofit/>
          </a:bodyPr>
          <a:lstStyle/>
          <a:p>
            <a:pPr marL="0" lvl="0" indent="0" algn="just" defTabSz="1155700">
              <a:lnSpc>
                <a:spcPct val="100000"/>
              </a:lnSpc>
              <a:spcBef>
                <a:spcPct val="0"/>
              </a:spcBef>
              <a:spcAft>
                <a:spcPts val="0"/>
              </a:spcAft>
              <a:buNone/>
            </a:pPr>
            <a:endParaRPr lang="en-GB" sz="2800" i="0" kern="1200" dirty="0">
              <a:solidFill>
                <a:srgbClr val="002A7E"/>
              </a:solidFill>
              <a:latin typeface="Arial" panose="020B0604020202020204" pitchFamily="34" charset="0"/>
              <a:cs typeface="Arial" panose="020B0604020202020204" pitchFamily="34" charset="0"/>
              <a:sym typeface="Arial" panose="020B0604020202020204"/>
            </a:endParaRPr>
          </a:p>
        </p:txBody>
      </p:sp>
      <p:sp>
        <p:nvSpPr>
          <p:cNvPr id="31" name="Arrow: Pentagon 4">
            <a:extLst>
              <a:ext uri="{FF2B5EF4-FFF2-40B4-BE49-F238E27FC236}">
                <a16:creationId xmlns:a16="http://schemas.microsoft.com/office/drawing/2014/main" id="{BA14BFDD-ED7C-2FC2-115B-CC67034571C5}"/>
              </a:ext>
            </a:extLst>
          </p:cNvPr>
          <p:cNvSpPr txBox="1"/>
          <p:nvPr/>
        </p:nvSpPr>
        <p:spPr>
          <a:xfrm>
            <a:off x="11570782" y="8235786"/>
            <a:ext cx="12362462" cy="2991399"/>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567484" tIns="106680" rIns="199136" bIns="106680" numCol="1" spcCol="1270" anchor="ctr" anchorCtr="0">
            <a:noAutofit/>
          </a:bodyPr>
          <a:lstStyle/>
          <a:p>
            <a:pPr marL="0" lvl="0" indent="0" algn="just" defTabSz="1155700">
              <a:lnSpc>
                <a:spcPct val="100000"/>
              </a:lnSpc>
              <a:spcBef>
                <a:spcPct val="0"/>
              </a:spcBef>
              <a:spcAft>
                <a:spcPts val="0"/>
              </a:spcAft>
              <a:buNone/>
            </a:pPr>
            <a:endParaRPr lang="en-GB" sz="2800" i="0" kern="1200" dirty="0">
              <a:solidFill>
                <a:srgbClr val="002A7E"/>
              </a:solidFill>
              <a:latin typeface="Arial" panose="020B0604020202020204" pitchFamily="34" charset="0"/>
              <a:cs typeface="Arial" panose="020B0604020202020204" pitchFamily="34" charset="0"/>
              <a:sym typeface="Arial" panose="020B0604020202020204"/>
            </a:endParaRPr>
          </a:p>
        </p:txBody>
      </p:sp>
      <p:sp>
        <p:nvSpPr>
          <p:cNvPr id="37" name="Arrow: Pentagon 4">
            <a:extLst>
              <a:ext uri="{FF2B5EF4-FFF2-40B4-BE49-F238E27FC236}">
                <a16:creationId xmlns:a16="http://schemas.microsoft.com/office/drawing/2014/main" id="{A5987D15-6525-B510-6FB3-F59D3F967E44}"/>
              </a:ext>
            </a:extLst>
          </p:cNvPr>
          <p:cNvSpPr txBox="1"/>
          <p:nvPr/>
        </p:nvSpPr>
        <p:spPr>
          <a:xfrm>
            <a:off x="382276" y="9016695"/>
            <a:ext cx="23933902" cy="4095344"/>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567484" tIns="106680" rIns="199136" bIns="106680" numCol="1" spcCol="1270" anchor="ctr" anchorCtr="0">
            <a:noAutofit/>
          </a:bodyPr>
          <a:lstStyle/>
          <a:p>
            <a:pPr marL="0" lvl="0" indent="0" algn="just" defTabSz="1155700">
              <a:lnSpc>
                <a:spcPct val="100000"/>
              </a:lnSpc>
              <a:spcBef>
                <a:spcPct val="0"/>
              </a:spcBef>
              <a:spcAft>
                <a:spcPts val="0"/>
              </a:spcAft>
              <a:buNone/>
            </a:pPr>
            <a:endParaRPr lang="en-GB" sz="2800" i="0" kern="1200" dirty="0">
              <a:solidFill>
                <a:srgbClr val="002A7E"/>
              </a:solidFill>
              <a:latin typeface="Arial" panose="020B0604020202020204" pitchFamily="34" charset="0"/>
              <a:cs typeface="Arial" panose="020B0604020202020204" pitchFamily="34" charset="0"/>
              <a:sym typeface="Arial" panose="020B0604020202020204"/>
            </a:endParaRPr>
          </a:p>
        </p:txBody>
      </p:sp>
      <p:sp>
        <p:nvSpPr>
          <p:cNvPr id="48" name="TextBox 47">
            <a:extLst>
              <a:ext uri="{FF2B5EF4-FFF2-40B4-BE49-F238E27FC236}">
                <a16:creationId xmlns:a16="http://schemas.microsoft.com/office/drawing/2014/main" id="{8F393597-65DF-0467-4E3C-68EB2DD10D93}"/>
              </a:ext>
            </a:extLst>
          </p:cNvPr>
          <p:cNvSpPr txBox="1"/>
          <p:nvPr/>
        </p:nvSpPr>
        <p:spPr>
          <a:xfrm>
            <a:off x="7754470" y="12884057"/>
            <a:ext cx="12389222"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dirty="0">
                <a:solidFill>
                  <a:schemeClr val="bg1"/>
                </a:solidFill>
              </a:rPr>
              <a:t>ΥΠΟΥΡΓΕΙΟ ΟΙΚΟΝΟΜΙΚΩΝ</a:t>
            </a:r>
          </a:p>
        </p:txBody>
      </p:sp>
      <p:sp>
        <p:nvSpPr>
          <p:cNvPr id="3" name="Slide Number Placeholder 2">
            <a:extLst>
              <a:ext uri="{FF2B5EF4-FFF2-40B4-BE49-F238E27FC236}">
                <a16:creationId xmlns:a16="http://schemas.microsoft.com/office/drawing/2014/main" id="{9CE097D4-13C1-A8F7-69D6-855DF2BC54BF}"/>
              </a:ext>
            </a:extLst>
          </p:cNvPr>
          <p:cNvSpPr>
            <a:spLocks noGrp="1"/>
          </p:cNvSpPr>
          <p:nvPr>
            <p:ph type="sldNum" sz="quarter" idx="12"/>
          </p:nvPr>
        </p:nvSpPr>
        <p:spPr/>
        <p:txBody>
          <a:bodyPr/>
          <a:lstStyle/>
          <a:p>
            <a:fld id="{2E8DE51F-38A4-4EEC-85CE-1C9509C2B507}" type="slidenum">
              <a:rPr lang="el-GR" smtClean="0"/>
              <a:t>5</a:t>
            </a:fld>
            <a:endParaRPr lang="el-GR" dirty="0"/>
          </a:p>
        </p:txBody>
      </p:sp>
    </p:spTree>
    <p:extLst>
      <p:ext uri="{BB962C8B-B14F-4D97-AF65-F5344CB8AC3E}">
        <p14:creationId xmlns:p14="http://schemas.microsoft.com/office/powerpoint/2010/main" val="1520714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68,600+ Key Message Icon Stock Illustrations, Royalty-Free Vector Graphics  &amp; Clip Art - iStock">
            <a:extLst>
              <a:ext uri="{FF2B5EF4-FFF2-40B4-BE49-F238E27FC236}">
                <a16:creationId xmlns:a16="http://schemas.microsoft.com/office/drawing/2014/main" id="{B4F55CE8-89E5-3E2A-0D12-4D3DCD585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7110" y="151328"/>
            <a:ext cx="3081130" cy="2679501"/>
          </a:xfrm>
          <a:prstGeom prst="rect">
            <a:avLst/>
          </a:prstGeom>
          <a:noFill/>
          <a:extLst>
            <a:ext uri="{909E8E84-426E-40DD-AFC4-6F175D3DCCD1}">
              <a14:hiddenFill xmlns:a14="http://schemas.microsoft.com/office/drawing/2010/main">
                <a:solidFill>
                  <a:srgbClr val="FFFFFF"/>
                </a:solidFill>
              </a14:hiddenFill>
            </a:ext>
          </a:extLst>
        </p:spPr>
      </p:pic>
      <p:pic>
        <p:nvPicPr>
          <p:cNvPr id="153" name="Image" descr="Image"/>
          <p:cNvPicPr>
            <a:picLocks noChangeAspect="1"/>
          </p:cNvPicPr>
          <p:nvPr/>
        </p:nvPicPr>
        <p:blipFill>
          <a:blip r:embed="rId4"/>
          <a:stretch>
            <a:fillRect/>
          </a:stretch>
        </p:blipFill>
        <p:spPr>
          <a:xfrm>
            <a:off x="8920286" y="11158122"/>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74300" y="11158122"/>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9" name="01/…">
            <a:extLst>
              <a:ext uri="{FF2B5EF4-FFF2-40B4-BE49-F238E27FC236}">
                <a16:creationId xmlns:a16="http://schemas.microsoft.com/office/drawing/2014/main" id="{E6C79DC6-C844-3E6D-CEE4-F14568AF28EE}"/>
              </a:ext>
            </a:extLst>
          </p:cNvPr>
          <p:cNvSpPr txBox="1"/>
          <p:nvPr/>
        </p:nvSpPr>
        <p:spPr>
          <a:xfrm>
            <a:off x="919772" y="2158121"/>
            <a:ext cx="22397428" cy="672708"/>
          </a:xfrm>
          <a:prstGeom prst="rect">
            <a:avLst/>
          </a:prstGeom>
          <a:ln w="12700">
            <a:miter lim="400000"/>
          </a:ln>
        </p:spPr>
        <p:txBody>
          <a:bodyPr wrap="square" lIns="50780" tIns="50780" rIns="50780" bIns="50780">
            <a:spAutoFit/>
          </a:bodyPr>
          <a:lstStyle/>
          <a:p>
            <a:pPr algn="l" defTabSz="821055">
              <a:lnSpc>
                <a:spcPct val="120000"/>
              </a:lnSpc>
              <a:defRPr sz="4000">
                <a:solidFill>
                  <a:srgbClr val="3B8396"/>
                </a:solidFill>
                <a:latin typeface="Arial" panose="020B0604020202020204"/>
                <a:ea typeface="Arial" panose="020B0604020202020204"/>
                <a:cs typeface="Arial" panose="020B0604020202020204"/>
                <a:sym typeface="Arial" panose="020B0604020202020204"/>
              </a:defRPr>
            </a:pPr>
            <a:endParaRPr lang="el-GR" sz="3400" i="1" spc="150" dirty="0">
              <a:solidFill>
                <a:schemeClr val="accent4">
                  <a:lumMod val="50000"/>
                </a:schemeClr>
              </a:solidFill>
              <a:latin typeface="Arial" panose="020B0604020202020204"/>
              <a:ea typeface="Arial" panose="020B0604020202020204"/>
              <a:cs typeface="Arial" panose="020B0604020202020204"/>
              <a:sym typeface="Arial" panose="020B0604020202020204"/>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8" name="01/…">
            <a:extLst>
              <a:ext uri="{FF2B5EF4-FFF2-40B4-BE49-F238E27FC236}">
                <a16:creationId xmlns:a16="http://schemas.microsoft.com/office/drawing/2014/main" id="{65FDC0E1-7FC8-963E-DA26-E85FA79E2835}"/>
              </a:ext>
            </a:extLst>
          </p:cNvPr>
          <p:cNvSpPr txBox="1"/>
          <p:nvPr/>
        </p:nvSpPr>
        <p:spPr>
          <a:xfrm>
            <a:off x="284539" y="2078850"/>
            <a:ext cx="23674505" cy="10413067"/>
          </a:xfrm>
          <a:prstGeom prst="rect">
            <a:avLst/>
          </a:prstGeom>
          <a:ln w="12700">
            <a:miter lim="400000"/>
          </a:ln>
        </p:spPr>
        <p:txBody>
          <a:bodyPr wrap="square" lIns="50780" tIns="50780" rIns="50780" bIns="50780">
            <a:spAutoFit/>
          </a:bodyPr>
          <a:lstStyle/>
          <a:p>
            <a:pPr marL="514350" lvl="0" indent="-514350" algn="just" defTabSz="821055">
              <a:spcBef>
                <a:spcPts val="1200"/>
              </a:spcBef>
              <a:spcAft>
                <a:spcPts val="12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3500" u="sng" dirty="0">
                <a:solidFill>
                  <a:srgbClr val="002A7E"/>
                </a:solidFill>
                <a:latin typeface="Arial" panose="020B0604020202020204" pitchFamily="34" charset="0"/>
                <a:cs typeface="Arial" panose="020B0604020202020204" pitchFamily="34" charset="0"/>
              </a:rPr>
              <a:t>Καταρτισμός του 1</a:t>
            </a:r>
            <a:r>
              <a:rPr lang="el-GR" sz="3500" u="sng" baseline="30000" dirty="0">
                <a:solidFill>
                  <a:srgbClr val="002A7E"/>
                </a:solidFill>
                <a:latin typeface="Arial" panose="020B0604020202020204" pitchFamily="34" charset="0"/>
                <a:cs typeface="Arial" panose="020B0604020202020204" pitchFamily="34" charset="0"/>
              </a:rPr>
              <a:t>ου</a:t>
            </a:r>
            <a:r>
              <a:rPr lang="el-GR" sz="3500" u="sng" dirty="0">
                <a:solidFill>
                  <a:srgbClr val="002A7E"/>
                </a:solidFill>
                <a:latin typeface="Arial" panose="020B0604020202020204" pitchFamily="34" charset="0"/>
                <a:cs typeface="Arial" panose="020B0604020202020204" pitchFamily="34" charset="0"/>
              </a:rPr>
              <a:t> Κρατικού Προϋπολογισμού,</a:t>
            </a:r>
            <a:r>
              <a:rPr lang="el-GR" sz="3500" dirty="0">
                <a:solidFill>
                  <a:srgbClr val="002A7E"/>
                </a:solidFill>
                <a:latin typeface="Arial" panose="020B0604020202020204" pitchFamily="34" charset="0"/>
                <a:cs typeface="Arial" panose="020B0604020202020204" pitchFamily="34" charset="0"/>
              </a:rPr>
              <a:t> </a:t>
            </a:r>
            <a:r>
              <a:rPr lang="el-GR" sz="3500" b="0" dirty="0">
                <a:solidFill>
                  <a:srgbClr val="002A7E"/>
                </a:solidFill>
                <a:latin typeface="Arial" panose="020B0604020202020204" pitchFamily="34" charset="0"/>
                <a:cs typeface="Arial" panose="020B0604020202020204" pitchFamily="34" charset="0"/>
              </a:rPr>
              <a:t>ο οποίος να χαρακτηρίζεται από δημοσιονομική υπευθυνότητα και ενδυνάμωση της οικονομίας</a:t>
            </a:r>
          </a:p>
          <a:p>
            <a:pPr marL="514350" lvl="0" indent="-514350" algn="just" defTabSz="821055">
              <a:spcBef>
                <a:spcPts val="1200"/>
              </a:spcBef>
              <a:spcAft>
                <a:spcPts val="12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3500" u="sng" dirty="0">
                <a:solidFill>
                  <a:srgbClr val="002A7E"/>
                </a:solidFill>
                <a:latin typeface="Arial" panose="020B0604020202020204" pitchFamily="34" charset="0"/>
                <a:cs typeface="Arial" panose="020B0604020202020204" pitchFamily="34" charset="0"/>
                <a:sym typeface="Arial" panose="020B0604020202020204"/>
              </a:rPr>
              <a:t>Αντιμετώπιση των επιπτώσεων της συνέχισης του </a:t>
            </a:r>
            <a:r>
              <a:rPr lang="el-GR" sz="3500" u="sng" dirty="0" err="1">
                <a:solidFill>
                  <a:srgbClr val="002A7E"/>
                </a:solidFill>
                <a:latin typeface="Arial" panose="020B0604020202020204" pitchFamily="34" charset="0"/>
                <a:cs typeface="Arial" panose="020B0604020202020204" pitchFamily="34" charset="0"/>
                <a:sym typeface="Arial" panose="020B0604020202020204"/>
              </a:rPr>
              <a:t>Ρωσο</a:t>
            </a:r>
            <a:r>
              <a:rPr lang="el-GR" sz="3500" u="sng" dirty="0">
                <a:solidFill>
                  <a:srgbClr val="002A7E"/>
                </a:solidFill>
                <a:latin typeface="Arial" panose="020B0604020202020204" pitchFamily="34" charset="0"/>
                <a:cs typeface="Arial" panose="020B0604020202020204" pitchFamily="34" charset="0"/>
                <a:sym typeface="Arial" panose="020B0604020202020204"/>
              </a:rPr>
              <a:t>-Ουκρανικού πολέμου</a:t>
            </a:r>
            <a:r>
              <a:rPr lang="el-GR" sz="3500" dirty="0">
                <a:solidFill>
                  <a:srgbClr val="002A7E"/>
                </a:solidFill>
                <a:latin typeface="Arial" panose="020B0604020202020204" pitchFamily="34" charset="0"/>
                <a:cs typeface="Arial" panose="020B0604020202020204" pitchFamily="34" charset="0"/>
                <a:sym typeface="Arial" panose="020B0604020202020204"/>
              </a:rPr>
              <a:t> </a:t>
            </a:r>
            <a:r>
              <a:rPr lang="el-GR" sz="3500" b="0" dirty="0">
                <a:solidFill>
                  <a:srgbClr val="002A7E"/>
                </a:solidFill>
                <a:latin typeface="Arial" panose="020B0604020202020204" pitchFamily="34" charset="0"/>
                <a:cs typeface="Arial" panose="020B0604020202020204" pitchFamily="34" charset="0"/>
                <a:sym typeface="Arial" panose="020B0604020202020204"/>
              </a:rPr>
              <a:t>με την υιοθέτηση μέτρων αντιμετώπισης της ακρίβειας και των υψηλών δανειστικών επιτοκίων</a:t>
            </a:r>
          </a:p>
          <a:p>
            <a:pPr marL="514350" indent="-514350" algn="just" defTabSz="821055">
              <a:spcBef>
                <a:spcPts val="1200"/>
              </a:spcBef>
              <a:spcAft>
                <a:spcPts val="12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3500" u="sng" dirty="0">
                <a:solidFill>
                  <a:srgbClr val="002A7E"/>
                </a:solidFill>
                <a:latin typeface="Arial" panose="020B0604020202020204" pitchFamily="34" charset="0"/>
                <a:cs typeface="Arial" panose="020B0604020202020204" pitchFamily="34" charset="0"/>
                <a:sym typeface="Arial" panose="020B0604020202020204"/>
              </a:rPr>
              <a:t>Βελτίωση του πλαισίου διαχείρισης των Μη Εξυπηρετούμενων Χορηγήσεων</a:t>
            </a:r>
            <a:r>
              <a:rPr lang="el-GR" sz="3500" dirty="0">
                <a:solidFill>
                  <a:srgbClr val="002A7E"/>
                </a:solidFill>
                <a:latin typeface="Arial" panose="020B0604020202020204" pitchFamily="34" charset="0"/>
                <a:cs typeface="Arial" panose="020B0604020202020204" pitchFamily="34" charset="0"/>
                <a:sym typeface="Arial" panose="020B0604020202020204"/>
              </a:rPr>
              <a:t> </a:t>
            </a:r>
            <a:r>
              <a:rPr lang="el-GR" sz="3500" b="0" dirty="0">
                <a:solidFill>
                  <a:srgbClr val="002A7E"/>
                </a:solidFill>
                <a:latin typeface="Arial" panose="020B0604020202020204" pitchFamily="34" charset="0"/>
                <a:cs typeface="Arial" panose="020B0604020202020204" pitchFamily="34" charset="0"/>
                <a:sym typeface="Arial" panose="020B0604020202020204"/>
              </a:rPr>
              <a:t>(πλαίσιο εκποιήσεων) και δημιουργία συνθηκών σταθερότητας του χρηματοοικονομικού τομέα</a:t>
            </a:r>
          </a:p>
          <a:p>
            <a:pPr marL="514350" indent="-514350" algn="just" defTabSz="821055">
              <a:spcBef>
                <a:spcPts val="1200"/>
              </a:spcBef>
              <a:spcAft>
                <a:spcPts val="12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3500" u="sng" dirty="0">
                <a:solidFill>
                  <a:srgbClr val="002A7E"/>
                </a:solidFill>
                <a:latin typeface="Arial" panose="020B0604020202020204" pitchFamily="34" charset="0"/>
                <a:cs typeface="Arial" panose="020B0604020202020204" pitchFamily="34" charset="0"/>
                <a:sym typeface="Arial" panose="020B0604020202020204"/>
              </a:rPr>
              <a:t>Τροποποίηση του ΣΑΑ</a:t>
            </a:r>
            <a:r>
              <a:rPr lang="el-GR" sz="3500" dirty="0">
                <a:solidFill>
                  <a:srgbClr val="002A7E"/>
                </a:solidFill>
                <a:latin typeface="Arial" panose="020B0604020202020204" pitchFamily="34" charset="0"/>
                <a:cs typeface="Arial" panose="020B0604020202020204" pitchFamily="34" charset="0"/>
                <a:sym typeface="Arial" panose="020B0604020202020204"/>
              </a:rPr>
              <a:t> </a:t>
            </a:r>
            <a:r>
              <a:rPr lang="el-GR" sz="3500" b="0" dirty="0">
                <a:solidFill>
                  <a:srgbClr val="002A7E"/>
                </a:solidFill>
                <a:latin typeface="Arial" panose="020B0604020202020204" pitchFamily="34" charset="0"/>
                <a:cs typeface="Arial" panose="020B0604020202020204" pitchFamily="34" charset="0"/>
                <a:sym typeface="Arial" panose="020B0604020202020204"/>
              </a:rPr>
              <a:t>και υποβολή αιτημάτων πληρωμής για εξασφάλιση χρηματοδότησης </a:t>
            </a:r>
          </a:p>
          <a:p>
            <a:pPr marL="514350" indent="-514350" algn="just" defTabSz="821055">
              <a:spcBef>
                <a:spcPts val="1200"/>
              </a:spcBef>
              <a:spcAft>
                <a:spcPts val="12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3500" u="sng" dirty="0">
                <a:solidFill>
                  <a:srgbClr val="002A7E"/>
                </a:solidFill>
                <a:latin typeface="Arial" panose="020B0604020202020204" pitchFamily="34" charset="0"/>
                <a:cs typeface="Arial" panose="020B0604020202020204" pitchFamily="34" charset="0"/>
                <a:sym typeface="Arial" panose="020B0604020202020204"/>
              </a:rPr>
              <a:t>Βελτίωση της εποπτείας και εφαρμογής των κυρώσεων</a:t>
            </a:r>
          </a:p>
          <a:p>
            <a:pPr marL="514350" indent="-514350" algn="just" defTabSz="821055">
              <a:spcBef>
                <a:spcPts val="1200"/>
              </a:spcBef>
              <a:spcAft>
                <a:spcPts val="12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3500" u="sng" dirty="0">
                <a:solidFill>
                  <a:srgbClr val="002A7E"/>
                </a:solidFill>
                <a:latin typeface="Arial" panose="020B0604020202020204" pitchFamily="34" charset="0"/>
                <a:cs typeface="Arial" panose="020B0604020202020204" pitchFamily="34" charset="0"/>
                <a:sym typeface="Arial" panose="020B0604020202020204"/>
              </a:rPr>
              <a:t>Επίτευξη κοινά αποδεκτής συμφωνίας με την Ε. Επιτροπή</a:t>
            </a:r>
            <a:r>
              <a:rPr lang="el-GR" sz="3500" dirty="0">
                <a:solidFill>
                  <a:srgbClr val="002A7E"/>
                </a:solidFill>
                <a:latin typeface="Arial" panose="020B0604020202020204" pitchFamily="34" charset="0"/>
                <a:cs typeface="Arial" panose="020B0604020202020204" pitchFamily="34" charset="0"/>
                <a:sym typeface="Arial" panose="020B0604020202020204"/>
              </a:rPr>
              <a:t> </a:t>
            </a:r>
            <a:r>
              <a:rPr lang="el-GR" sz="3500" b="0" dirty="0">
                <a:solidFill>
                  <a:srgbClr val="002A7E"/>
                </a:solidFill>
                <a:latin typeface="Arial" panose="020B0604020202020204" pitchFamily="34" charset="0"/>
                <a:cs typeface="Arial" panose="020B0604020202020204" pitchFamily="34" charset="0"/>
                <a:sym typeface="Arial" panose="020B0604020202020204"/>
              </a:rPr>
              <a:t>για νέο πλαίσιο για τον μειωμένο συντελεστή 5% ΦΠΑ για την αγορά ή ανέγερση πρώτης κατοικίας προς όφελος της κοινωνίας και της οικονομίας </a:t>
            </a:r>
          </a:p>
          <a:p>
            <a:pPr marL="514350" indent="-514350" algn="just" defTabSz="821055">
              <a:spcBef>
                <a:spcPts val="1200"/>
              </a:spcBef>
              <a:spcAft>
                <a:spcPts val="12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3500" u="sng" dirty="0">
                <a:solidFill>
                  <a:srgbClr val="002A7E"/>
                </a:solidFill>
                <a:latin typeface="Arial" panose="020B0604020202020204" pitchFamily="34" charset="0"/>
                <a:cs typeface="Arial" panose="020B0604020202020204" pitchFamily="34" charset="0"/>
                <a:sym typeface="Arial" panose="020B0604020202020204"/>
              </a:rPr>
              <a:t>Προώθηση της φορολογικής μεταρρύθμισης</a:t>
            </a:r>
            <a:r>
              <a:rPr lang="el-GR" sz="3500" dirty="0">
                <a:solidFill>
                  <a:srgbClr val="002A7E"/>
                </a:solidFill>
                <a:latin typeface="Arial" panose="020B0604020202020204" pitchFamily="34" charset="0"/>
                <a:cs typeface="Arial" panose="020B0604020202020204" pitchFamily="34" charset="0"/>
                <a:sym typeface="Arial" panose="020B0604020202020204"/>
              </a:rPr>
              <a:t> </a:t>
            </a:r>
            <a:r>
              <a:rPr lang="el-GR" sz="3500" b="0" dirty="0">
                <a:solidFill>
                  <a:srgbClr val="002A7E"/>
                </a:solidFill>
                <a:latin typeface="Arial" panose="020B0604020202020204" pitchFamily="34" charset="0"/>
                <a:cs typeface="Arial" panose="020B0604020202020204" pitchFamily="34" charset="0"/>
                <a:sym typeface="Arial" panose="020B0604020202020204"/>
              </a:rPr>
              <a:t>καθώς και της </a:t>
            </a:r>
            <a:r>
              <a:rPr lang="el-GR" sz="3500" u="sng" dirty="0">
                <a:solidFill>
                  <a:srgbClr val="002A7E"/>
                </a:solidFill>
                <a:latin typeface="Arial" panose="020B0604020202020204" pitchFamily="34" charset="0"/>
                <a:cs typeface="Arial" panose="020B0604020202020204" pitchFamily="34" charset="0"/>
                <a:sym typeface="Arial" panose="020B0604020202020204"/>
              </a:rPr>
              <a:t>πράσινης φορολογίας</a:t>
            </a:r>
          </a:p>
          <a:p>
            <a:pPr marL="514350" indent="-514350" algn="just" defTabSz="821055">
              <a:spcBef>
                <a:spcPts val="1200"/>
              </a:spcBef>
              <a:spcAft>
                <a:spcPts val="12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3500" u="sng" dirty="0">
                <a:solidFill>
                  <a:srgbClr val="002A7E"/>
                </a:solidFill>
                <a:latin typeface="Arial" panose="020B0604020202020204" pitchFamily="34" charset="0"/>
                <a:cs typeface="Arial" panose="020B0604020202020204" pitchFamily="34" charset="0"/>
                <a:sym typeface="Arial" panose="020B0604020202020204"/>
              </a:rPr>
              <a:t>Προώθηση μέτρων</a:t>
            </a:r>
            <a:r>
              <a:rPr lang="el-GR" sz="3500" dirty="0">
                <a:solidFill>
                  <a:srgbClr val="002A7E"/>
                </a:solidFill>
                <a:latin typeface="Arial" panose="020B0604020202020204" pitchFamily="34" charset="0"/>
                <a:cs typeface="Arial" panose="020B0604020202020204" pitchFamily="34" charset="0"/>
                <a:sym typeface="Arial" panose="020B0604020202020204"/>
              </a:rPr>
              <a:t> </a:t>
            </a:r>
            <a:r>
              <a:rPr lang="el-GR" sz="3500" b="0" dirty="0">
                <a:solidFill>
                  <a:srgbClr val="002A7E"/>
                </a:solidFill>
                <a:latin typeface="Arial" panose="020B0604020202020204" pitchFamily="34" charset="0"/>
                <a:cs typeface="Arial" panose="020B0604020202020204" pitchFamily="34" charset="0"/>
                <a:sym typeface="Arial" panose="020B0604020202020204"/>
              </a:rPr>
              <a:t>για βελτίωση της πρόσβασης των επιχειρήσεων στη </a:t>
            </a:r>
            <a:r>
              <a:rPr lang="el-GR" sz="3500" u="sng" dirty="0">
                <a:solidFill>
                  <a:srgbClr val="002A7E"/>
                </a:solidFill>
                <a:latin typeface="Arial" panose="020B0604020202020204" pitchFamily="34" charset="0"/>
                <a:cs typeface="Arial" panose="020B0604020202020204" pitchFamily="34" charset="0"/>
                <a:sym typeface="Arial" panose="020B0604020202020204"/>
              </a:rPr>
              <a:t>χρηματοδότηση</a:t>
            </a:r>
          </a:p>
          <a:p>
            <a:pPr marL="514350" indent="-514350" algn="just" defTabSz="821055">
              <a:spcBef>
                <a:spcPts val="1200"/>
              </a:spcBef>
              <a:spcAft>
                <a:spcPts val="12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3500" u="sng" dirty="0">
                <a:solidFill>
                  <a:srgbClr val="002A7E"/>
                </a:solidFill>
                <a:latin typeface="Arial" panose="020B0604020202020204" pitchFamily="34" charset="0"/>
                <a:cs typeface="Arial" panose="020B0604020202020204" pitchFamily="34" charset="0"/>
                <a:sym typeface="Arial" panose="020B0604020202020204"/>
              </a:rPr>
              <a:t>Ενίσχυση πλαισίου ξένων επενδύσεων </a:t>
            </a:r>
          </a:p>
          <a:p>
            <a:pPr marL="514350" indent="-514350" algn="just" defTabSz="821055">
              <a:spcBef>
                <a:spcPts val="1200"/>
              </a:spcBef>
              <a:spcAft>
                <a:spcPts val="1200"/>
              </a:spcAft>
              <a:buClr>
                <a:srgbClr val="C00000"/>
              </a:buClr>
              <a:buFont typeface="+mj-lt"/>
              <a:buAutoNum type="arabicPeriod"/>
              <a:defRPr sz="4000">
                <a:solidFill>
                  <a:srgbClr val="3B8396"/>
                </a:solidFill>
                <a:latin typeface="Arial" panose="020B0604020202020204"/>
                <a:ea typeface="Arial" panose="020B0604020202020204"/>
                <a:cs typeface="Arial" panose="020B0604020202020204"/>
                <a:sym typeface="Arial" panose="020B0604020202020204"/>
              </a:defRPr>
            </a:pPr>
            <a:r>
              <a:rPr lang="el-GR" sz="3500" u="sng" dirty="0">
                <a:solidFill>
                  <a:srgbClr val="002A7E"/>
                </a:solidFill>
                <a:latin typeface="Arial" panose="020B0604020202020204" pitchFamily="34" charset="0"/>
                <a:cs typeface="Arial" panose="020B0604020202020204" pitchFamily="34" charset="0"/>
                <a:sym typeface="Arial" panose="020B0604020202020204"/>
              </a:rPr>
              <a:t>Προώθηση των απαραίτητων ενεργειών</a:t>
            </a:r>
            <a:r>
              <a:rPr lang="el-GR" sz="3500" dirty="0">
                <a:solidFill>
                  <a:srgbClr val="002A7E"/>
                </a:solidFill>
                <a:latin typeface="Arial" panose="020B0604020202020204" pitchFamily="34" charset="0"/>
                <a:cs typeface="Arial" panose="020B0604020202020204" pitchFamily="34" charset="0"/>
                <a:sym typeface="Arial" panose="020B0604020202020204"/>
              </a:rPr>
              <a:t> </a:t>
            </a:r>
            <a:r>
              <a:rPr lang="el-GR" sz="3500" b="0" dirty="0">
                <a:solidFill>
                  <a:srgbClr val="002A7E"/>
                </a:solidFill>
                <a:latin typeface="Arial" panose="020B0604020202020204" pitchFamily="34" charset="0"/>
                <a:cs typeface="Arial" panose="020B0604020202020204" pitchFamily="34" charset="0"/>
                <a:sym typeface="Arial" panose="020B0604020202020204"/>
              </a:rPr>
              <a:t>για την εφαρμογή της </a:t>
            </a:r>
            <a:r>
              <a:rPr lang="el-GR" sz="3500" u="sng" dirty="0">
                <a:solidFill>
                  <a:srgbClr val="002A7E"/>
                </a:solidFill>
                <a:latin typeface="Arial" panose="020B0604020202020204" pitchFamily="34" charset="0"/>
                <a:cs typeface="Arial" panose="020B0604020202020204" pitchFamily="34" charset="0"/>
                <a:sym typeface="Arial" panose="020B0604020202020204"/>
              </a:rPr>
              <a:t>Μεταρρύθμισης της Δημόσιας Υπηρεσίας</a:t>
            </a:r>
          </a:p>
        </p:txBody>
      </p:sp>
      <p:sp>
        <p:nvSpPr>
          <p:cNvPr id="5" name="Shape">
            <a:extLst>
              <a:ext uri="{FF2B5EF4-FFF2-40B4-BE49-F238E27FC236}">
                <a16:creationId xmlns:a16="http://schemas.microsoft.com/office/drawing/2014/main" id="{531EAB72-17D6-2AF9-97A0-347BD2DECB38}"/>
              </a:ext>
            </a:extLst>
          </p:cNvPr>
          <p:cNvSpPr/>
          <p:nvPr/>
        </p:nvSpPr>
        <p:spPr>
          <a:xfrm>
            <a:off x="0" y="-19878"/>
            <a:ext cx="15379526" cy="203938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Neue Medium"/>
            </a:endParaRPr>
          </a:p>
        </p:txBody>
      </p:sp>
      <p:sp>
        <p:nvSpPr>
          <p:cNvPr id="6" name="ΜΗΧΑΝΙΣΜΟΣ ΑΝΑΚΑΜΨΗΣ ΚΑΙ ΑΝΘΕΚΤΙΚΟΤΗΤΑΣ">
            <a:extLst>
              <a:ext uri="{FF2B5EF4-FFF2-40B4-BE49-F238E27FC236}">
                <a16:creationId xmlns:a16="http://schemas.microsoft.com/office/drawing/2014/main" id="{771502DF-704E-0BBC-075D-A0D774854094}"/>
              </a:ext>
            </a:extLst>
          </p:cNvPr>
          <p:cNvSpPr txBox="1"/>
          <p:nvPr/>
        </p:nvSpPr>
        <p:spPr>
          <a:xfrm>
            <a:off x="284539" y="143165"/>
            <a:ext cx="13628685"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lvl="0">
              <a:lnSpc>
                <a:spcPct val="100000"/>
              </a:lnSpc>
            </a:pPr>
            <a:r>
              <a:rPr lang="el-GR" sz="4400" spc="150" dirty="0">
                <a:solidFill>
                  <a:srgbClr val="002A7E"/>
                </a:solidFill>
              </a:rPr>
              <a:t>Κύριοι</a:t>
            </a:r>
            <a:r>
              <a:rPr lang="el-GR" sz="4400" spc="150" dirty="0">
                <a:solidFill>
                  <a:srgbClr val="002A7E"/>
                </a:solidFill>
                <a:latin typeface="Arial" panose="020B0604020202020204"/>
                <a:cs typeface="Arial" panose="020B0604020202020204"/>
              </a:rPr>
              <a:t> </a:t>
            </a:r>
            <a:r>
              <a:rPr lang="el-GR" sz="4400" spc="150" dirty="0">
                <a:solidFill>
                  <a:srgbClr val="002A7E"/>
                </a:solidFill>
              </a:rPr>
              <a:t>Σ</a:t>
            </a:r>
            <a:r>
              <a:rPr lang="el-GR" sz="4400" spc="150" dirty="0">
                <a:solidFill>
                  <a:srgbClr val="002A7E"/>
                </a:solidFill>
                <a:latin typeface="Arial" panose="020B0604020202020204"/>
                <a:cs typeface="Arial" panose="020B0604020202020204"/>
              </a:rPr>
              <a:t>τόχοι του Υπουργείου Οικονομικών για το 1</a:t>
            </a:r>
            <a:r>
              <a:rPr lang="el-GR" sz="4400" spc="150" baseline="30000" dirty="0">
                <a:solidFill>
                  <a:srgbClr val="002A7E"/>
                </a:solidFill>
                <a:latin typeface="Arial" panose="020B0604020202020204"/>
                <a:cs typeface="Arial" panose="020B0604020202020204"/>
              </a:rPr>
              <a:t>ο</a:t>
            </a:r>
            <a:r>
              <a:rPr lang="el-GR" sz="4400" spc="150" dirty="0">
                <a:solidFill>
                  <a:srgbClr val="002A7E"/>
                </a:solidFill>
                <a:latin typeface="Arial" panose="020B0604020202020204"/>
                <a:cs typeface="Arial" panose="020B0604020202020204"/>
              </a:rPr>
              <a:t> έτος Διακυβέρνησης </a:t>
            </a:r>
            <a:endParaRPr lang="en-US" sz="4400" spc="150" dirty="0">
              <a:solidFill>
                <a:srgbClr val="002A7E"/>
              </a:solidFill>
              <a:latin typeface="Arial" panose="020B0604020202020204"/>
              <a:cs typeface="Arial" panose="020B0604020202020204"/>
              <a:sym typeface="Helvetica Neue Medium"/>
            </a:endParaRPr>
          </a:p>
        </p:txBody>
      </p:sp>
      <p:sp>
        <p:nvSpPr>
          <p:cNvPr id="4" name="Slide Number Placeholder 3">
            <a:extLst>
              <a:ext uri="{FF2B5EF4-FFF2-40B4-BE49-F238E27FC236}">
                <a16:creationId xmlns:a16="http://schemas.microsoft.com/office/drawing/2014/main" id="{27617E16-5EBE-ECF3-C314-006D4FE4D192}"/>
              </a:ext>
            </a:extLst>
          </p:cNvPr>
          <p:cNvSpPr>
            <a:spLocks noGrp="1"/>
          </p:cNvSpPr>
          <p:nvPr>
            <p:ph type="sldNum" sz="quarter" idx="12"/>
          </p:nvPr>
        </p:nvSpPr>
        <p:spPr/>
        <p:txBody>
          <a:bodyPr/>
          <a:lstStyle/>
          <a:p>
            <a:fld id="{2E8DE51F-38A4-4EEC-85CE-1C9509C2B507}" type="slidenum">
              <a:rPr lang="el-GR" smtClean="0"/>
              <a:t>6</a:t>
            </a:fld>
            <a:endParaRPr lang="el-GR" dirty="0"/>
          </a:p>
        </p:txBody>
      </p:sp>
    </p:spTree>
    <p:extLst>
      <p:ext uri="{BB962C8B-B14F-4D97-AF65-F5344CB8AC3E}">
        <p14:creationId xmlns:p14="http://schemas.microsoft.com/office/powerpoint/2010/main" val="213457791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5B37392C-7A85-9CD7-E742-7293651EE268}"/>
              </a:ext>
            </a:extLst>
          </p:cNvPr>
          <p:cNvSpPr/>
          <p:nvPr/>
        </p:nvSpPr>
        <p:spPr>
          <a:xfrm>
            <a:off x="0" y="1409089"/>
            <a:ext cx="23232113" cy="3184358"/>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357188" marR="0" lvl="0" algn="l" defTabSz="825500" rtl="0" eaLnBrk="1" fontAlgn="auto" latinLnBrk="0" hangingPunct="0">
              <a:lnSpc>
                <a:spcPct val="100000"/>
              </a:lnSpc>
              <a:spcBef>
                <a:spcPts val="0"/>
              </a:spcBef>
              <a:spcAft>
                <a:spcPts val="0"/>
              </a:spcAft>
              <a:buClrTx/>
              <a:buSzTx/>
              <a:buFontTx/>
              <a:buNone/>
              <a:tabLst/>
              <a:defRPr/>
            </a:pPr>
            <a:r>
              <a:rPr lang="el-GR" sz="4800" cap="all" dirty="0" err="1">
                <a:solidFill>
                  <a:srgbClr val="002A7E"/>
                </a:solidFill>
                <a:latin typeface="Arial" panose="020B0604020202020204" pitchFamily="34" charset="0"/>
                <a:cs typeface="Arial" panose="020B0604020202020204" pitchFamily="34" charset="0"/>
              </a:rPr>
              <a:t>Επιτευγματα</a:t>
            </a:r>
            <a:r>
              <a:rPr lang="el-GR" sz="4800" cap="all" dirty="0">
                <a:solidFill>
                  <a:srgbClr val="002A7E"/>
                </a:solidFill>
                <a:latin typeface="Arial" panose="020B0604020202020204" pitchFamily="34" charset="0"/>
                <a:cs typeface="Arial" panose="020B0604020202020204" pitchFamily="34" charset="0"/>
              </a:rPr>
              <a:t> -</a:t>
            </a:r>
            <a:r>
              <a:rPr lang="el-GR" sz="4800" b="1" cap="all" dirty="0">
                <a:solidFill>
                  <a:srgbClr val="002A7E"/>
                </a:solidFill>
                <a:latin typeface="Arial" panose="020B0604020202020204" pitchFamily="34" charset="0"/>
                <a:cs typeface="Arial" panose="020B0604020202020204" pitchFamily="34" charset="0"/>
                <a:sym typeface="Helvetica Neue"/>
              </a:rPr>
              <a:t>ΥΛΟΠΟΙΗΣΗ </a:t>
            </a:r>
            <a:r>
              <a:rPr lang="el-GR" sz="4800" b="1" cap="all" dirty="0" err="1">
                <a:solidFill>
                  <a:srgbClr val="002A7E"/>
                </a:solidFill>
                <a:latin typeface="Arial" panose="020B0604020202020204" pitchFamily="34" charset="0"/>
                <a:cs typeface="Arial" panose="020B0604020202020204" pitchFamily="34" charset="0"/>
                <a:sym typeface="Helvetica Neue"/>
              </a:rPr>
              <a:t>στοχων</a:t>
            </a:r>
            <a:r>
              <a:rPr lang="el-GR" sz="4800" cap="all" dirty="0">
                <a:solidFill>
                  <a:srgbClr val="002A7E"/>
                </a:solidFill>
                <a:latin typeface="Arial" panose="020B0604020202020204" pitchFamily="34" charset="0"/>
                <a:cs typeface="Arial" panose="020B0604020202020204" pitchFamily="34" charset="0"/>
              </a:rPr>
              <a:t> </a:t>
            </a:r>
            <a:r>
              <a:rPr lang="el-GR" sz="4800" cap="all" dirty="0" err="1">
                <a:solidFill>
                  <a:srgbClr val="002A7E"/>
                </a:solidFill>
                <a:latin typeface="Arial" panose="020B0604020202020204" pitchFamily="34" charset="0"/>
                <a:cs typeface="Arial" panose="020B0604020202020204" pitchFamily="34" charset="0"/>
              </a:rPr>
              <a:t>κατα</a:t>
            </a:r>
            <a:r>
              <a:rPr lang="el-GR" sz="4800" cap="all" dirty="0">
                <a:solidFill>
                  <a:srgbClr val="002A7E"/>
                </a:solidFill>
                <a:latin typeface="Arial" panose="020B0604020202020204" pitchFamily="34" charset="0"/>
                <a:cs typeface="Arial" panose="020B0604020202020204" pitchFamily="34" charset="0"/>
              </a:rPr>
              <a:t> το 1</a:t>
            </a:r>
            <a:r>
              <a:rPr lang="el-GR" sz="4800" cap="all" baseline="30000" dirty="0">
                <a:solidFill>
                  <a:srgbClr val="002A7E"/>
                </a:solidFill>
                <a:latin typeface="Arial" panose="020B0604020202020204" pitchFamily="34" charset="0"/>
                <a:cs typeface="Arial" panose="020B0604020202020204" pitchFamily="34" charset="0"/>
              </a:rPr>
              <a:t>ο</a:t>
            </a:r>
            <a:r>
              <a:rPr lang="el-GR" sz="4800" cap="all" dirty="0">
                <a:solidFill>
                  <a:srgbClr val="002A7E"/>
                </a:solidFill>
                <a:latin typeface="Arial" panose="020B0604020202020204" pitchFamily="34" charset="0"/>
                <a:cs typeface="Arial" panose="020B0604020202020204" pitchFamily="34" charset="0"/>
              </a:rPr>
              <a:t> </a:t>
            </a:r>
            <a:r>
              <a:rPr lang="el-GR" sz="4800" cap="all" dirty="0" err="1">
                <a:solidFill>
                  <a:srgbClr val="002A7E"/>
                </a:solidFill>
                <a:latin typeface="Arial" panose="020B0604020202020204" pitchFamily="34" charset="0"/>
                <a:cs typeface="Arial" panose="020B0604020202020204" pitchFamily="34" charset="0"/>
              </a:rPr>
              <a:t>ετος</a:t>
            </a:r>
            <a:r>
              <a:rPr lang="el-GR" sz="4800" cap="all" dirty="0">
                <a:solidFill>
                  <a:srgbClr val="002A7E"/>
                </a:solidFill>
                <a:latin typeface="Arial" panose="020B0604020202020204" pitchFamily="34" charset="0"/>
                <a:cs typeface="Arial" panose="020B0604020202020204" pitchFamily="34" charset="0"/>
              </a:rPr>
              <a:t> </a:t>
            </a:r>
            <a:r>
              <a:rPr lang="el-GR" sz="4800" cap="all" dirty="0" err="1">
                <a:solidFill>
                  <a:srgbClr val="002A7E"/>
                </a:solidFill>
                <a:latin typeface="Arial" panose="020B0604020202020204" pitchFamily="34" charset="0"/>
                <a:cs typeface="Arial" panose="020B0604020202020204" pitchFamily="34" charset="0"/>
              </a:rPr>
              <a:t>διακυβερνησης</a:t>
            </a:r>
            <a:endParaRPr lang="el-GR" sz="4800" b="1" cap="all" dirty="0">
              <a:solidFill>
                <a:srgbClr val="002A7E"/>
              </a:solidFill>
              <a:latin typeface="Arial" panose="020B0604020202020204" pitchFamily="34" charset="0"/>
              <a:cs typeface="Arial" panose="020B0604020202020204" pitchFamily="34" charset="0"/>
              <a:sym typeface="Helvetica Neue"/>
            </a:endParaRPr>
          </a:p>
        </p:txBody>
      </p:sp>
      <p:sp>
        <p:nvSpPr>
          <p:cNvPr id="6" name="TextBox 5">
            <a:extLst>
              <a:ext uri="{FF2B5EF4-FFF2-40B4-BE49-F238E27FC236}">
                <a16:creationId xmlns:a16="http://schemas.microsoft.com/office/drawing/2014/main" id="{A9D4A68A-DCF4-9529-F291-B0588A2C8DD8}"/>
              </a:ext>
            </a:extLst>
          </p:cNvPr>
          <p:cNvSpPr txBox="1"/>
          <p:nvPr/>
        </p:nvSpPr>
        <p:spPr>
          <a:xfrm>
            <a:off x="7602070" y="12829401"/>
            <a:ext cx="1237129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dirty="0">
                <a:solidFill>
                  <a:schemeClr val="bg1"/>
                </a:solidFill>
              </a:rPr>
              <a:t>ΥΠΟΥΡΓΕΙΟ ΟΙΚΟΝΟΜΙΚΩΝ</a:t>
            </a:r>
          </a:p>
        </p:txBody>
      </p:sp>
      <p:pic>
        <p:nvPicPr>
          <p:cNvPr id="8" name="Picture 7">
            <a:extLst>
              <a:ext uri="{FF2B5EF4-FFF2-40B4-BE49-F238E27FC236}">
                <a16:creationId xmlns:a16="http://schemas.microsoft.com/office/drawing/2014/main" id="{782E3E77-7D51-44FA-6C1D-980894A5CF99}"/>
              </a:ext>
            </a:extLst>
          </p:cNvPr>
          <p:cNvPicPr>
            <a:picLocks noChangeAspect="1"/>
          </p:cNvPicPr>
          <p:nvPr/>
        </p:nvPicPr>
        <p:blipFill>
          <a:blip r:embed="rId3"/>
          <a:stretch>
            <a:fillRect/>
          </a:stretch>
        </p:blipFill>
        <p:spPr>
          <a:xfrm>
            <a:off x="6167947" y="5385568"/>
            <a:ext cx="12048105" cy="7064778"/>
          </a:xfrm>
          <a:prstGeom prst="rect">
            <a:avLst/>
          </a:prstGeom>
        </p:spPr>
      </p:pic>
    </p:spTree>
    <p:extLst>
      <p:ext uri="{BB962C8B-B14F-4D97-AF65-F5344CB8AC3E}">
        <p14:creationId xmlns:p14="http://schemas.microsoft.com/office/powerpoint/2010/main" val="67620837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a:extLst>
              <a:ext uri="{FF2B5EF4-FFF2-40B4-BE49-F238E27FC236}">
                <a16:creationId xmlns:a16="http://schemas.microsoft.com/office/drawing/2014/main" id="{CD2F6884-72D2-E3F1-0FB8-F53F34FBF436}"/>
              </a:ext>
            </a:extLst>
          </p:cNvPr>
          <p:cNvSpPr/>
          <p:nvPr/>
        </p:nvSpPr>
        <p:spPr>
          <a:xfrm>
            <a:off x="0" y="-36101"/>
            <a:ext cx="15401364" cy="2323570"/>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951996" y="11199600"/>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14666" y="11199600"/>
            <a:ext cx="923379" cy="6224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2" name="ΜΗΧΑΝΙΣΜΟΣ ΑΝΑΚΑΜΨΗΣ ΚΑΙ ΑΝΘΕΚΤΙΚΟΤΗΤΑΣ">
            <a:extLst>
              <a:ext uri="{FF2B5EF4-FFF2-40B4-BE49-F238E27FC236}">
                <a16:creationId xmlns:a16="http://schemas.microsoft.com/office/drawing/2014/main" id="{E81247AD-C7E3-1802-8D77-FD74C629EEDC}"/>
              </a:ext>
            </a:extLst>
          </p:cNvPr>
          <p:cNvSpPr txBox="1"/>
          <p:nvPr/>
        </p:nvSpPr>
        <p:spPr>
          <a:xfrm>
            <a:off x="117062" y="52233"/>
            <a:ext cx="11794928" cy="7797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endParaRPr lang="el-GR" sz="4400" b="1" cap="all" dirty="0">
              <a:solidFill>
                <a:srgbClr val="2F7788"/>
              </a:solidFill>
              <a:latin typeface="Arial" panose="020B0604020202020204" pitchFamily="34" charset="0"/>
              <a:cs typeface="Arial" panose="020B0604020202020204" pitchFamily="34" charset="0"/>
              <a:sym typeface="Helvetica Neue"/>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20" name="Κοινωνικές παροχές €4,65 δις.…">
            <a:extLst>
              <a:ext uri="{FF2B5EF4-FFF2-40B4-BE49-F238E27FC236}">
                <a16:creationId xmlns:a16="http://schemas.microsoft.com/office/drawing/2014/main" id="{777FDD8B-7897-F938-0A1B-A004B1119AC7}"/>
              </a:ext>
            </a:extLst>
          </p:cNvPr>
          <p:cNvSpPr txBox="1"/>
          <p:nvPr/>
        </p:nvSpPr>
        <p:spPr>
          <a:xfrm>
            <a:off x="10253454" y="10286104"/>
            <a:ext cx="14130546" cy="1752467"/>
          </a:xfrm>
          <a:prstGeom prst="rect">
            <a:avLst/>
          </a:prstGeom>
          <a:solidFill>
            <a:schemeClr val="bg2"/>
          </a:solidFill>
          <a:ln w="12700">
            <a:solidFill>
              <a:schemeClr val="bg1">
                <a:lumMod val="50000"/>
              </a:schemeClr>
            </a:solidFill>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0" marR="0" lvl="0" indent="0" algn="l" defTabSz="457200" rtl="0" eaLnBrk="1" fontAlgn="auto" latinLnBrk="0" hangingPunct="0">
              <a:lnSpc>
                <a:spcPct val="110000"/>
              </a:lnSpc>
              <a:spcBef>
                <a:spcPts val="1700"/>
              </a:spcBef>
              <a:spcAft>
                <a:spcPts val="0"/>
              </a:spcAft>
              <a:buClrTx/>
              <a:buSzTx/>
              <a:buFontTx/>
              <a:buNone/>
              <a:tabLst/>
              <a:defRPr sz="4200" i="1">
                <a:solidFill>
                  <a:srgbClr val="337D90"/>
                </a:solidFill>
                <a:latin typeface="Arial"/>
                <a:ea typeface="Arial"/>
                <a:cs typeface="Arial"/>
                <a:sym typeface="Arial"/>
              </a:defRPr>
            </a:pPr>
            <a:r>
              <a:rPr lang="el-GR" sz="4400" i="1" dirty="0" err="1">
                <a:solidFill>
                  <a:srgbClr val="2F7788"/>
                </a:solidFill>
                <a:latin typeface="Arial"/>
                <a:cs typeface="Arial"/>
                <a:sym typeface="Arial"/>
              </a:rPr>
              <a:t>Προϋπολογιζόμενα</a:t>
            </a:r>
            <a:r>
              <a:rPr lang="el-GR" sz="4400" i="1" dirty="0">
                <a:solidFill>
                  <a:srgbClr val="2F7788"/>
                </a:solidFill>
                <a:latin typeface="Arial"/>
                <a:cs typeface="Arial"/>
                <a:sym typeface="Arial"/>
              </a:rPr>
              <a:t> έσοδα 2024:</a:t>
            </a:r>
            <a:r>
              <a:rPr lang="el-GR" sz="4400" b="0" i="1" dirty="0">
                <a:solidFill>
                  <a:srgbClr val="2F7788"/>
                </a:solidFill>
                <a:latin typeface="Arial"/>
                <a:cs typeface="Arial"/>
                <a:sym typeface="Arial"/>
              </a:rPr>
              <a:t> </a:t>
            </a:r>
            <a:r>
              <a:rPr lang="el-GR" sz="4400" b="0" dirty="0">
                <a:solidFill>
                  <a:schemeClr val="accent5">
                    <a:lumMod val="50000"/>
                  </a:schemeClr>
                </a:solidFill>
                <a:latin typeface="Arial"/>
                <a:cs typeface="Arial"/>
                <a:sym typeface="Arial"/>
              </a:rPr>
              <a:t>€9.892 εκ.</a:t>
            </a:r>
          </a:p>
          <a:p>
            <a:pPr marL="0" marR="0" lvl="0" indent="0" algn="l" defTabSz="457200" rtl="0" eaLnBrk="1" fontAlgn="auto" latinLnBrk="0" hangingPunct="0">
              <a:lnSpc>
                <a:spcPct val="110000"/>
              </a:lnSpc>
              <a:spcBef>
                <a:spcPts val="1700"/>
              </a:spcBef>
              <a:spcAft>
                <a:spcPts val="0"/>
              </a:spcAft>
              <a:buClrTx/>
              <a:buSzTx/>
              <a:buFontTx/>
              <a:buNone/>
              <a:tabLst/>
              <a:defRPr sz="4200" i="1">
                <a:solidFill>
                  <a:srgbClr val="337D90"/>
                </a:solidFill>
                <a:latin typeface="Arial"/>
                <a:ea typeface="Arial"/>
                <a:cs typeface="Arial"/>
                <a:sym typeface="Arial"/>
              </a:defRPr>
            </a:pPr>
            <a:r>
              <a:rPr lang="el-GR" sz="4400" i="1" dirty="0" err="1">
                <a:solidFill>
                  <a:srgbClr val="2F7788"/>
                </a:solidFill>
                <a:latin typeface="Arial"/>
                <a:cs typeface="Arial"/>
                <a:sym typeface="Arial"/>
              </a:rPr>
              <a:t>Προϋπολογιζόμενες</a:t>
            </a:r>
            <a:r>
              <a:rPr lang="el-GR" sz="4400" i="1" dirty="0">
                <a:solidFill>
                  <a:srgbClr val="2F7788"/>
                </a:solidFill>
                <a:latin typeface="Arial"/>
                <a:cs typeface="Arial"/>
                <a:sym typeface="Arial"/>
              </a:rPr>
              <a:t> δαπάνες 2024:</a:t>
            </a:r>
            <a:r>
              <a:rPr lang="el-GR" sz="4400" dirty="0">
                <a:solidFill>
                  <a:schemeClr val="accent5">
                    <a:lumMod val="50000"/>
                  </a:schemeClr>
                </a:solidFill>
                <a:latin typeface="Arial"/>
                <a:cs typeface="Arial"/>
                <a:sym typeface="Arial"/>
              </a:rPr>
              <a:t> </a:t>
            </a:r>
            <a:r>
              <a:rPr lang="el-GR" sz="4400" b="0" dirty="0">
                <a:solidFill>
                  <a:schemeClr val="accent5">
                    <a:lumMod val="50000"/>
                  </a:schemeClr>
                </a:solidFill>
                <a:latin typeface="Arial"/>
                <a:cs typeface="Arial"/>
                <a:sym typeface="Arial"/>
              </a:rPr>
              <a:t>€10.675,1 εκ. </a:t>
            </a:r>
            <a:endParaRPr sz="4400" b="0" dirty="0">
              <a:solidFill>
                <a:schemeClr val="accent5">
                  <a:lumMod val="50000"/>
                </a:schemeClr>
              </a:solidFill>
              <a:latin typeface="Arial"/>
              <a:cs typeface="Arial"/>
              <a:sym typeface="Arial"/>
            </a:endParaRPr>
          </a:p>
        </p:txBody>
      </p:sp>
      <p:sp>
        <p:nvSpPr>
          <p:cNvPr id="2" name="Κοινωνικές παροχές €4,65 δις.…">
            <a:extLst>
              <a:ext uri="{FF2B5EF4-FFF2-40B4-BE49-F238E27FC236}">
                <a16:creationId xmlns:a16="http://schemas.microsoft.com/office/drawing/2014/main" id="{C9BD2BA3-030E-0A35-14A7-AD7A7D54BC38}"/>
              </a:ext>
            </a:extLst>
          </p:cNvPr>
          <p:cNvSpPr txBox="1"/>
          <p:nvPr/>
        </p:nvSpPr>
        <p:spPr>
          <a:xfrm>
            <a:off x="3517953" y="2809913"/>
            <a:ext cx="14949574" cy="684289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marL="457200" indent="-457200" algn="l" defTabSz="457200">
              <a:spcBef>
                <a:spcPts val="600"/>
              </a:spcBef>
              <a:buClr>
                <a:srgbClr val="C00000"/>
              </a:buClr>
              <a:buFont typeface="Wingdings" panose="05000000000000000000" pitchFamily="2" charset="2"/>
              <a:buChar char="ü"/>
              <a:defRPr sz="4200" i="1">
                <a:solidFill>
                  <a:srgbClr val="337D90"/>
                </a:solidFill>
                <a:latin typeface="Arial"/>
                <a:ea typeface="Arial"/>
                <a:cs typeface="Arial"/>
                <a:sym typeface="Arial"/>
              </a:defRPr>
            </a:pPr>
            <a:r>
              <a:rPr lang="el-GR" sz="4800" dirty="0">
                <a:solidFill>
                  <a:srgbClr val="002A7E"/>
                </a:solidFill>
                <a:latin typeface="Arial" panose="020B0604020202020204" pitchFamily="34" charset="0"/>
                <a:cs typeface="Arial" panose="020B0604020202020204" pitchFamily="34" charset="0"/>
              </a:rPr>
              <a:t>Ανθρωποκεντρικός </a:t>
            </a:r>
          </a:p>
          <a:p>
            <a:pPr marL="457200" indent="-457200" algn="l" defTabSz="457200">
              <a:spcBef>
                <a:spcPts val="600"/>
              </a:spcBef>
              <a:buClr>
                <a:srgbClr val="C00000"/>
              </a:buClr>
              <a:buFont typeface="Wingdings" panose="05000000000000000000" pitchFamily="2" charset="2"/>
              <a:buChar char="ü"/>
              <a:defRPr sz="4200" i="1">
                <a:solidFill>
                  <a:srgbClr val="337D90"/>
                </a:solidFill>
                <a:latin typeface="Arial"/>
                <a:ea typeface="Arial"/>
                <a:cs typeface="Arial"/>
                <a:sym typeface="Arial"/>
              </a:defRPr>
            </a:pPr>
            <a:r>
              <a:rPr lang="el-GR" sz="4800" dirty="0">
                <a:solidFill>
                  <a:srgbClr val="002A7E"/>
                </a:solidFill>
                <a:latin typeface="Arial" panose="020B0604020202020204" pitchFamily="34" charset="0"/>
                <a:cs typeface="Arial" panose="020B0604020202020204" pitchFamily="34" charset="0"/>
              </a:rPr>
              <a:t>Υπεύθυνος</a:t>
            </a:r>
          </a:p>
          <a:p>
            <a:pPr marL="457200" indent="-457200" algn="l" defTabSz="457200">
              <a:spcBef>
                <a:spcPts val="600"/>
              </a:spcBef>
              <a:buClr>
                <a:srgbClr val="C00000"/>
              </a:buClr>
              <a:buFont typeface="Wingdings" panose="05000000000000000000" pitchFamily="2" charset="2"/>
              <a:buChar char="ü"/>
              <a:defRPr sz="4200" i="1">
                <a:solidFill>
                  <a:srgbClr val="337D90"/>
                </a:solidFill>
                <a:latin typeface="Arial"/>
                <a:ea typeface="Arial"/>
                <a:cs typeface="Arial"/>
                <a:sym typeface="Arial"/>
              </a:defRPr>
            </a:pPr>
            <a:r>
              <a:rPr lang="el-GR" sz="4800" dirty="0">
                <a:solidFill>
                  <a:srgbClr val="002A7E"/>
                </a:solidFill>
                <a:latin typeface="Arial" panose="020B0604020202020204" pitchFamily="34" charset="0"/>
                <a:cs typeface="Arial" panose="020B0604020202020204" pitchFamily="34" charset="0"/>
              </a:rPr>
              <a:t>Ισορροπημένος</a:t>
            </a:r>
          </a:p>
          <a:p>
            <a:pPr marL="457200" indent="-457200" algn="l" defTabSz="457200">
              <a:spcBef>
                <a:spcPts val="600"/>
              </a:spcBef>
              <a:buClr>
                <a:srgbClr val="C00000"/>
              </a:buClr>
              <a:buFont typeface="Wingdings" panose="05000000000000000000" pitchFamily="2" charset="2"/>
              <a:buChar char="ü"/>
              <a:defRPr sz="4200" i="1">
                <a:solidFill>
                  <a:srgbClr val="337D90"/>
                </a:solidFill>
                <a:latin typeface="Arial"/>
                <a:ea typeface="Arial"/>
                <a:cs typeface="Arial"/>
                <a:sym typeface="Arial"/>
              </a:defRPr>
            </a:pPr>
            <a:r>
              <a:rPr lang="el-GR" sz="4800" dirty="0">
                <a:solidFill>
                  <a:srgbClr val="002A7E"/>
                </a:solidFill>
                <a:latin typeface="Arial" panose="020B0604020202020204" pitchFamily="34" charset="0"/>
                <a:cs typeface="Arial" panose="020B0604020202020204" pitchFamily="34" charset="0"/>
              </a:rPr>
              <a:t>Αναπτυξιακός</a:t>
            </a:r>
          </a:p>
          <a:p>
            <a:pPr marL="457200" indent="-457200" algn="l" defTabSz="457200">
              <a:spcBef>
                <a:spcPts val="600"/>
              </a:spcBef>
              <a:buClr>
                <a:srgbClr val="C00000"/>
              </a:buClr>
              <a:buFont typeface="Wingdings" panose="05000000000000000000" pitchFamily="2" charset="2"/>
              <a:buChar char="ü"/>
              <a:defRPr sz="4200" i="1">
                <a:solidFill>
                  <a:srgbClr val="337D90"/>
                </a:solidFill>
                <a:latin typeface="Arial"/>
                <a:ea typeface="Arial"/>
                <a:cs typeface="Arial"/>
                <a:sym typeface="Arial"/>
              </a:defRPr>
            </a:pPr>
            <a:endParaRPr lang="el-GR" sz="4800" dirty="0">
              <a:solidFill>
                <a:srgbClr val="002A7E"/>
              </a:solidFill>
              <a:effectLst/>
              <a:latin typeface="Arial" panose="020B0604020202020204" pitchFamily="34" charset="0"/>
              <a:ea typeface="Calibri" panose="020F0502020204030204" pitchFamily="34" charset="0"/>
            </a:endParaRPr>
          </a:p>
          <a:p>
            <a:pPr algn="just">
              <a:lnSpc>
                <a:spcPct val="150000"/>
              </a:lnSpc>
            </a:pPr>
            <a:r>
              <a:rPr lang="el-GR" sz="4800" i="1" u="sng" dirty="0">
                <a:solidFill>
                  <a:srgbClr val="002A7E"/>
                </a:solidFill>
                <a:latin typeface="Arial" panose="020B0604020202020204" pitchFamily="34" charset="0"/>
                <a:cs typeface="Arial" panose="020B0604020202020204" pitchFamily="34" charset="0"/>
              </a:rPr>
              <a:t>Περιλαμβάνει:</a:t>
            </a:r>
            <a:endParaRPr lang="en-GB" sz="4800" i="1" u="sng" dirty="0">
              <a:solidFill>
                <a:srgbClr val="002A7E"/>
              </a:solidFill>
              <a:latin typeface="Arial" panose="020B0604020202020204" pitchFamily="34" charset="0"/>
              <a:cs typeface="Arial" panose="020B0604020202020204" pitchFamily="34" charset="0"/>
            </a:endParaRPr>
          </a:p>
          <a:p>
            <a:pPr marL="457200" indent="-457200" algn="just">
              <a:spcBef>
                <a:spcPts val="600"/>
              </a:spcBef>
              <a:buClr>
                <a:schemeClr val="accent3">
                  <a:lumMod val="50000"/>
                </a:schemeClr>
              </a:buClr>
              <a:buFont typeface="Wingdings" panose="05000000000000000000" pitchFamily="2" charset="2"/>
              <a:buChar char="ü"/>
            </a:pPr>
            <a:r>
              <a:rPr lang="el-GR" sz="4800" i="1" dirty="0">
                <a:solidFill>
                  <a:srgbClr val="002A7E"/>
                </a:solidFill>
                <a:latin typeface="Arial" panose="020B0604020202020204" pitchFamily="34" charset="0"/>
                <a:cs typeface="Arial" panose="020B0604020202020204" pitchFamily="34" charset="0"/>
              </a:rPr>
              <a:t>αυξημένες αναπτυξιακές δαπάνες κατά 14% </a:t>
            </a:r>
            <a:endParaRPr lang="en-GB" sz="4800" i="1" dirty="0">
              <a:solidFill>
                <a:srgbClr val="002A7E"/>
              </a:solidFill>
              <a:latin typeface="Arial" panose="020B0604020202020204" pitchFamily="34" charset="0"/>
              <a:cs typeface="Arial" panose="020B0604020202020204" pitchFamily="34" charset="0"/>
            </a:endParaRPr>
          </a:p>
          <a:p>
            <a:pPr marL="457200" lvl="0" indent="-457200" algn="just">
              <a:spcBef>
                <a:spcPts val="600"/>
              </a:spcBef>
              <a:buClr>
                <a:schemeClr val="accent3">
                  <a:lumMod val="50000"/>
                </a:schemeClr>
              </a:buClr>
              <a:buFont typeface="Wingdings" panose="05000000000000000000" pitchFamily="2" charset="2"/>
              <a:buChar char="ü"/>
            </a:pPr>
            <a:r>
              <a:rPr lang="el-GR" sz="4800" i="1" dirty="0">
                <a:solidFill>
                  <a:srgbClr val="002A7E"/>
                </a:solidFill>
                <a:latin typeface="Arial" panose="020B0604020202020204" pitchFamily="34" charset="0"/>
                <a:cs typeface="Arial" panose="020B0604020202020204" pitchFamily="34" charset="0"/>
              </a:rPr>
              <a:t>αυξημένες κοινωνικές παροχές κατά 15%</a:t>
            </a:r>
            <a:endParaRPr lang="en-GB" sz="4800" dirty="0">
              <a:solidFill>
                <a:srgbClr val="002A7E"/>
              </a:solidFill>
              <a:latin typeface="Arial"/>
              <a:cs typeface="Arial"/>
              <a:sym typeface="Arial"/>
            </a:endParaRPr>
          </a:p>
        </p:txBody>
      </p:sp>
      <p:sp>
        <p:nvSpPr>
          <p:cNvPr id="7" name="TextBox 6">
            <a:extLst>
              <a:ext uri="{FF2B5EF4-FFF2-40B4-BE49-F238E27FC236}">
                <a16:creationId xmlns:a16="http://schemas.microsoft.com/office/drawing/2014/main" id="{139FDD64-3E56-4516-A3EE-FBEF0584038C}"/>
              </a:ext>
            </a:extLst>
          </p:cNvPr>
          <p:cNvSpPr txBox="1"/>
          <p:nvPr/>
        </p:nvSpPr>
        <p:spPr>
          <a:xfrm>
            <a:off x="117062" y="576203"/>
            <a:ext cx="14019562"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400" dirty="0">
                <a:solidFill>
                  <a:srgbClr val="002A7E"/>
                </a:solidFill>
                <a:latin typeface="Arial" panose="020B0604020202020204" pitchFamily="34" charset="0"/>
                <a:cs typeface="Arial" panose="020B0604020202020204" pitchFamily="34" charset="0"/>
                <a:sym typeface="Arial" panose="020B0604020202020204"/>
              </a:rPr>
              <a:t>1. Καταρτισμός 1</a:t>
            </a:r>
            <a:r>
              <a:rPr lang="el-GR" sz="4400" baseline="30000" dirty="0">
                <a:solidFill>
                  <a:srgbClr val="002A7E"/>
                </a:solidFill>
                <a:latin typeface="Arial" panose="020B0604020202020204" pitchFamily="34" charset="0"/>
                <a:cs typeface="Arial" panose="020B0604020202020204" pitchFamily="34" charset="0"/>
                <a:sym typeface="Arial" panose="020B0604020202020204"/>
              </a:rPr>
              <a:t>ου</a:t>
            </a:r>
            <a:r>
              <a:rPr lang="el-GR" sz="4400" dirty="0">
                <a:solidFill>
                  <a:srgbClr val="002A7E"/>
                </a:solidFill>
                <a:latin typeface="Arial" panose="020B0604020202020204" pitchFamily="34" charset="0"/>
                <a:cs typeface="Arial" panose="020B0604020202020204" pitchFamily="34" charset="0"/>
                <a:sym typeface="Arial" panose="020B0604020202020204"/>
              </a:rPr>
              <a:t> Κρατικού Προϋπολογισμού (1/2)</a:t>
            </a:r>
          </a:p>
        </p:txBody>
      </p:sp>
      <p:sp>
        <p:nvSpPr>
          <p:cNvPr id="3" name="ΣΗΜΑΝΤΙΚΕΣ ΔΑΠΑΝΕΣ ΤΗΝ ΤΡΙΕΤΙΑ 2021-2023">
            <a:extLst>
              <a:ext uri="{FF2B5EF4-FFF2-40B4-BE49-F238E27FC236}">
                <a16:creationId xmlns:a16="http://schemas.microsoft.com/office/drawing/2014/main" id="{58DCFCEA-24C2-BB33-E10A-7A8D08D7DF86}"/>
              </a:ext>
            </a:extLst>
          </p:cNvPr>
          <p:cNvSpPr txBox="1"/>
          <p:nvPr/>
        </p:nvSpPr>
        <p:spPr>
          <a:xfrm>
            <a:off x="7721329" y="2259524"/>
            <a:ext cx="7236046" cy="6392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endParaRPr sz="3200" dirty="0"/>
          </a:p>
        </p:txBody>
      </p:sp>
      <p:sp>
        <p:nvSpPr>
          <p:cNvPr id="4" name="Slide Number Placeholder 3">
            <a:extLst>
              <a:ext uri="{FF2B5EF4-FFF2-40B4-BE49-F238E27FC236}">
                <a16:creationId xmlns:a16="http://schemas.microsoft.com/office/drawing/2014/main" id="{027C5BCB-6B79-E73C-A2DD-9D028C11FE45}"/>
              </a:ext>
            </a:extLst>
          </p:cNvPr>
          <p:cNvSpPr>
            <a:spLocks noGrp="1"/>
          </p:cNvSpPr>
          <p:nvPr>
            <p:ph type="sldNum" sz="quarter" idx="12"/>
          </p:nvPr>
        </p:nvSpPr>
        <p:spPr/>
        <p:txBody>
          <a:bodyPr/>
          <a:lstStyle/>
          <a:p>
            <a:fld id="{2E8DE51F-38A4-4EEC-85CE-1C9509C2B507}" type="slidenum">
              <a:rPr lang="el-GR" smtClean="0"/>
              <a:t>8</a:t>
            </a:fld>
            <a:endParaRPr lang="el-GR" dirty="0"/>
          </a:p>
        </p:txBody>
      </p:sp>
    </p:spTree>
    <p:extLst>
      <p:ext uri="{BB962C8B-B14F-4D97-AF65-F5344CB8AC3E}">
        <p14:creationId xmlns:p14="http://schemas.microsoft.com/office/powerpoint/2010/main" val="222771561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C110BA38-AC31-C161-F001-1C53EC4D6124}"/>
              </a:ext>
            </a:extLst>
          </p:cNvPr>
          <p:cNvSpPr/>
          <p:nvPr/>
        </p:nvSpPr>
        <p:spPr>
          <a:xfrm>
            <a:off x="-13917" y="-36101"/>
            <a:ext cx="15401364" cy="2323570"/>
          </a:xfrm>
          <a:custGeom>
            <a:avLst/>
            <a:gdLst/>
            <a:ahLst/>
            <a:cxnLst>
              <a:cxn ang="0">
                <a:pos x="wd2" y="hd2"/>
              </a:cxn>
              <a:cxn ang="5400000">
                <a:pos x="wd2" y="hd2"/>
              </a:cxn>
              <a:cxn ang="10800000">
                <a:pos x="wd2" y="hd2"/>
              </a:cxn>
              <a:cxn ang="16200000">
                <a:pos x="wd2" y="hd2"/>
              </a:cxn>
            </a:cxnLst>
            <a:rect l="0" t="0" r="r" b="b"/>
            <a:pathLst>
              <a:path w="21600" h="21600" extrusionOk="0">
                <a:moveTo>
                  <a:pt x="0" y="233"/>
                </a:moveTo>
                <a:lnTo>
                  <a:pt x="0" y="21600"/>
                </a:lnTo>
                <a:lnTo>
                  <a:pt x="20378" y="21600"/>
                </a:lnTo>
                <a:lnTo>
                  <a:pt x="21600" y="0"/>
                </a:lnTo>
                <a:lnTo>
                  <a:pt x="0" y="233"/>
                </a:lnTo>
                <a:close/>
              </a:path>
            </a:pathLst>
          </a:custGeom>
          <a:solidFill>
            <a:srgbClr val="2F7788">
              <a:alpha val="20000"/>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153" name="Image" descr="Image"/>
          <p:cNvPicPr>
            <a:picLocks noChangeAspect="1"/>
          </p:cNvPicPr>
          <p:nvPr/>
        </p:nvPicPr>
        <p:blipFill>
          <a:blip r:embed="rId3"/>
          <a:stretch>
            <a:fillRect/>
          </a:stretch>
        </p:blipFill>
        <p:spPr>
          <a:xfrm>
            <a:off x="8869591" y="11071187"/>
            <a:ext cx="15700723" cy="2964340"/>
          </a:xfrm>
          <a:prstGeom prst="rect">
            <a:avLst/>
          </a:prstGeom>
          <a:ln w="12700">
            <a:miter lim="400000"/>
          </a:ln>
        </p:spPr>
      </p:pic>
      <p:sp>
        <p:nvSpPr>
          <p:cNvPr id="15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000" b="0">
                <a:solidFill>
                  <a:srgbClr val="5E5E5E"/>
                </a:solidFill>
                <a:latin typeface="Arial"/>
                <a:ea typeface="Arial"/>
                <a:cs typeface="Arial"/>
                <a:sym typeface="Arial"/>
              </a:defRPr>
            </a:pPr>
            <a:r>
              <a:rPr kumimoji="0" sz="1000" b="1" i="0" u="none" strike="noStrike" kern="0" cap="none" spc="0" normalizeH="0" baseline="0" noProof="0" dirty="0">
                <a:ln>
                  <a:noFill/>
                </a:ln>
                <a:solidFill>
                  <a:srgbClr val="5E5E5E"/>
                </a:solidFill>
                <a:effectLst/>
                <a:uLnTx/>
                <a:uFillTx/>
                <a:latin typeface="Arial"/>
                <a:cs typeface="Arial"/>
                <a:sym typeface="Arial"/>
              </a:rPr>
              <a:t>ΚΥΠΡΙΑΚΗ ΔΗΜΟΚΡΑΤΙΑ</a:t>
            </a:r>
            <a:r>
              <a:rPr kumimoji="0" sz="1000" b="0" i="0" u="none" strike="noStrike" kern="0" cap="none" spc="0" normalizeH="0" baseline="0" noProof="0" dirty="0">
                <a:ln>
                  <a:noFill/>
                </a:ln>
                <a:solidFill>
                  <a:srgbClr val="5E5E5E"/>
                </a:solidFill>
                <a:effectLst/>
                <a:uLnTx/>
                <a:uFillTx/>
                <a:latin typeface="Arial"/>
                <a:cs typeface="Arial"/>
                <a:sym typeface="Arial"/>
              </a:rPr>
              <a:t> / ΠΝΕΥΜΑΤΙΚΑ ΔΙΚΑΙΩΜΑΤΑ </a:t>
            </a:r>
            <a:r>
              <a:rPr kumimoji="0" lang="el-GR" sz="1000" b="0" i="0" u="none" strike="noStrike" kern="0" cap="none" spc="0" normalizeH="0" baseline="0" noProof="0" dirty="0">
                <a:ln>
                  <a:noFill/>
                </a:ln>
                <a:solidFill>
                  <a:srgbClr val="5E5E5E"/>
                </a:solidFill>
                <a:effectLst/>
                <a:uLnTx/>
                <a:uFillTx/>
                <a:latin typeface="Arial"/>
                <a:cs typeface="Arial"/>
                <a:sym typeface="Arial"/>
              </a:rPr>
              <a:t>202</a:t>
            </a:r>
            <a:r>
              <a:rPr kumimoji="0" lang="en-US" sz="1000" b="0" i="0" u="none" strike="noStrike" kern="0" cap="none" spc="0" normalizeH="0" baseline="0" noProof="0" dirty="0">
                <a:ln>
                  <a:noFill/>
                </a:ln>
                <a:solidFill>
                  <a:srgbClr val="5E5E5E"/>
                </a:solidFill>
                <a:effectLst/>
                <a:uLnTx/>
                <a:uFillTx/>
                <a:latin typeface="Arial"/>
                <a:cs typeface="Arial"/>
                <a:sym typeface="Arial"/>
              </a:rPr>
              <a:t>3</a:t>
            </a:r>
            <a:endParaRPr kumimoji="0" sz="1000" b="0" i="0" u="none" strike="noStrike" kern="0" cap="none" spc="0" normalizeH="0" baseline="0" noProof="0" dirty="0">
              <a:ln>
                <a:noFill/>
              </a:ln>
              <a:solidFill>
                <a:srgbClr val="5E5E5E"/>
              </a:solidFill>
              <a:effectLst/>
              <a:uLnTx/>
              <a:uFillTx/>
              <a:latin typeface="Arial"/>
              <a:cs typeface="Arial"/>
              <a:sym typeface="Arial"/>
            </a:endParaRPr>
          </a:p>
        </p:txBody>
      </p:sp>
      <p:sp>
        <p:nvSpPr>
          <p:cNvPr id="156" name="ΡΥΘΜΟΣ ΑΝΑΠΤΥΞΗΣ"/>
          <p:cNvSpPr txBox="1"/>
          <p:nvPr/>
        </p:nvSpPr>
        <p:spPr>
          <a:xfrm>
            <a:off x="525609" y="1346442"/>
            <a:ext cx="12014399" cy="94102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5000">
                <a:solidFill>
                  <a:srgbClr val="307787"/>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5000" b="1" i="0" u="none" strike="noStrike" kern="0" cap="none" spc="0" normalizeH="0" baseline="0" noProof="0" dirty="0">
              <a:ln>
                <a:noFill/>
              </a:ln>
              <a:solidFill>
                <a:srgbClr val="307787"/>
              </a:solidFill>
              <a:effectLst/>
              <a:uLnTx/>
              <a:uFillTx/>
              <a:latin typeface="Arial"/>
              <a:cs typeface="Arial"/>
              <a:sym typeface="Arial"/>
            </a:endParaRPr>
          </a:p>
        </p:txBody>
      </p:sp>
      <p:sp>
        <p:nvSpPr>
          <p:cNvPr id="157" name="5"/>
          <p:cNvSpPr txBox="1"/>
          <p:nvPr/>
        </p:nvSpPr>
        <p:spPr>
          <a:xfrm>
            <a:off x="22914666" y="11199600"/>
            <a:ext cx="923379" cy="6224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3100" cap="all">
                <a:solidFill>
                  <a:srgbClr val="2F7788"/>
                </a:solidFill>
                <a:latin typeface="Arial"/>
                <a:ea typeface="Arial"/>
                <a:cs typeface="Arial"/>
                <a:sym typeface="Arial"/>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3100" b="1" i="0" u="none" strike="noStrike" kern="0" cap="all" spc="0" normalizeH="0" baseline="0" noProof="0" dirty="0">
              <a:ln>
                <a:noFill/>
              </a:ln>
              <a:solidFill>
                <a:srgbClr val="2F7788"/>
              </a:solidFill>
              <a:effectLst/>
              <a:uLnTx/>
              <a:uFillTx/>
              <a:latin typeface="Arial"/>
              <a:cs typeface="Arial"/>
              <a:sym typeface="Arial"/>
            </a:endParaRPr>
          </a:p>
        </p:txBody>
      </p:sp>
      <p:sp>
        <p:nvSpPr>
          <p:cNvPr id="12" name="ΜΗΧΑΝΙΣΜΟΣ ΑΝΑΚΑΜΨΗΣ ΚΑΙ ΑΝΘΕΚΤΙΚΟΤΗΤΑΣ">
            <a:extLst>
              <a:ext uri="{FF2B5EF4-FFF2-40B4-BE49-F238E27FC236}">
                <a16:creationId xmlns:a16="http://schemas.microsoft.com/office/drawing/2014/main" id="{E81247AD-C7E3-1802-8D77-FD74C629EEDC}"/>
              </a:ext>
            </a:extLst>
          </p:cNvPr>
          <p:cNvSpPr txBox="1"/>
          <p:nvPr/>
        </p:nvSpPr>
        <p:spPr>
          <a:xfrm>
            <a:off x="117062" y="52233"/>
            <a:ext cx="11794928" cy="779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endParaRPr lang="el-GR" sz="4400" b="1" cap="all" dirty="0">
              <a:solidFill>
                <a:srgbClr val="2F7788"/>
              </a:solidFill>
              <a:latin typeface="Arial" panose="020B0604020202020204" pitchFamily="34" charset="0"/>
              <a:cs typeface="Arial" panose="020B0604020202020204" pitchFamily="34" charset="0"/>
              <a:sym typeface="Helvetica Neue"/>
            </a:endParaRPr>
          </a:p>
        </p:txBody>
      </p:sp>
      <p:sp>
        <p:nvSpPr>
          <p:cNvPr id="15" name="ΥΠΟΥΡΓΕΙΟ ΕΣΩΤΕΡΙΚΩΝ">
            <a:extLst>
              <a:ext uri="{FF2B5EF4-FFF2-40B4-BE49-F238E27FC236}">
                <a16:creationId xmlns:a16="http://schemas.microsoft.com/office/drawing/2014/main" id="{F1E2449E-0D07-6035-3096-4891751F6898}"/>
              </a:ext>
            </a:extLst>
          </p:cNvPr>
          <p:cNvSpPr txBox="1"/>
          <p:nvPr/>
        </p:nvSpPr>
        <p:spPr>
          <a:xfrm>
            <a:off x="10992740" y="1287754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ΟΙΚΟΝΟΜΙΚΩΝ</a:t>
            </a:r>
            <a:endParaRPr dirty="0"/>
          </a:p>
        </p:txBody>
      </p:sp>
      <p:sp>
        <p:nvSpPr>
          <p:cNvPr id="22" name="Δημόσια υγεία, πολιτική προστασία.…">
            <a:extLst>
              <a:ext uri="{FF2B5EF4-FFF2-40B4-BE49-F238E27FC236}">
                <a16:creationId xmlns:a16="http://schemas.microsoft.com/office/drawing/2014/main" id="{E0038595-7342-0D96-55BD-0C5A1C7E6F1D}"/>
              </a:ext>
            </a:extLst>
          </p:cNvPr>
          <p:cNvSpPr txBox="1"/>
          <p:nvPr/>
        </p:nvSpPr>
        <p:spPr>
          <a:xfrm>
            <a:off x="801503" y="3304963"/>
            <a:ext cx="22780993" cy="965617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l" defTabSz="457200">
              <a:spcBef>
                <a:spcPts val="1200"/>
              </a:spcBef>
              <a:spcAft>
                <a:spcPts val="1200"/>
              </a:spcAft>
            </a:pPr>
            <a:endParaRPr lang="el-GR" sz="4800" i="1" u="sng" dirty="0">
              <a:solidFill>
                <a:srgbClr val="002A7E"/>
              </a:solidFill>
              <a:latin typeface="Arial"/>
              <a:cs typeface="Arial"/>
              <a:sym typeface="Arial"/>
            </a:endParaRPr>
          </a:p>
          <a:p>
            <a:pPr marL="342900" marR="0" lvl="0" indent="-342900" algn="l">
              <a:spcBef>
                <a:spcPts val="1200"/>
              </a:spcBef>
              <a:spcAft>
                <a:spcPts val="1200"/>
              </a:spcAft>
              <a:buFont typeface="Wingdings" panose="05000000000000000000" pitchFamily="2" charset="2"/>
              <a:buChar char=""/>
              <a:tabLst>
                <a:tab pos="457200" algn="l"/>
              </a:tabLst>
            </a:pPr>
            <a:r>
              <a:rPr lang="el-GR" sz="4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Το δημοσιονομικό ισοζύγιο να είναι </a:t>
            </a:r>
            <a:r>
              <a:rPr lang="el-GR" sz="4800"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πλεονασματικό</a:t>
            </a:r>
            <a:endParaRPr lang="en-US" sz="4800" kern="100" dirty="0">
              <a:solidFill>
                <a:srgbClr val="002A7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spcBef>
                <a:spcPts val="1200"/>
              </a:spcBef>
              <a:spcAft>
                <a:spcPts val="1200"/>
              </a:spcAft>
              <a:buFont typeface="Wingdings" panose="05000000000000000000" pitchFamily="2" charset="2"/>
              <a:buChar char=""/>
              <a:tabLst>
                <a:tab pos="457200" algn="l"/>
              </a:tabLst>
            </a:pPr>
            <a:r>
              <a:rPr lang="el-GR" sz="4800"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Συγκράτηση</a:t>
            </a:r>
            <a:r>
              <a:rPr lang="el-GR" sz="4800"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 </a:t>
            </a:r>
            <a:r>
              <a:rPr lang="el-GR" sz="4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της απασχόλησης στον Δημόσιο Τομέα </a:t>
            </a:r>
            <a:endParaRPr lang="en-US" sz="4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spcBef>
                <a:spcPts val="1200"/>
              </a:spcBef>
              <a:spcAft>
                <a:spcPts val="1200"/>
              </a:spcAft>
              <a:buFont typeface="Wingdings" panose="05000000000000000000" pitchFamily="2" charset="2"/>
              <a:buChar char=""/>
              <a:tabLst>
                <a:tab pos="457200" algn="l"/>
              </a:tabLst>
            </a:pPr>
            <a:r>
              <a:rPr lang="el-GR" sz="4800"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Συνέχιση της πτωτικής πορείας του δημόσιου χρέους </a:t>
            </a:r>
            <a:r>
              <a:rPr lang="el-GR" sz="4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ως ποσοστού του ΑΕΠ</a:t>
            </a:r>
            <a:endParaRPr lang="en-US" sz="4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spcBef>
                <a:spcPts val="1200"/>
              </a:spcBef>
              <a:spcAft>
                <a:spcPts val="1200"/>
              </a:spcAft>
              <a:buFont typeface="Wingdings" panose="05000000000000000000" pitchFamily="2" charset="2"/>
              <a:buChar char=""/>
              <a:tabLst>
                <a:tab pos="457200" algn="l"/>
              </a:tabLst>
            </a:pPr>
            <a:r>
              <a:rPr lang="el-GR" sz="4800"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Ενίσχυση </a:t>
            </a:r>
            <a:r>
              <a:rPr lang="el-GR" sz="4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της πράσινης οικονομίας, του ψηφιακού μετασχηματισμού και της έρευνας και καινοτομίας</a:t>
            </a:r>
            <a:endParaRPr lang="en-US" sz="4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spcBef>
                <a:spcPts val="1200"/>
              </a:spcBef>
              <a:spcAft>
                <a:spcPts val="1200"/>
              </a:spcAft>
              <a:buFont typeface="Wingdings" panose="05000000000000000000" pitchFamily="2" charset="2"/>
              <a:buChar char=""/>
              <a:tabLst>
                <a:tab pos="457200" algn="l"/>
              </a:tabLst>
            </a:pPr>
            <a:r>
              <a:rPr lang="el-GR" sz="4800"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Ανάπτυξη</a:t>
            </a:r>
            <a:r>
              <a:rPr lang="el-GR" sz="4800"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 </a:t>
            </a:r>
            <a:r>
              <a:rPr lang="el-GR" sz="4800" b="0" kern="100" dirty="0">
                <a:solidFill>
                  <a:srgbClr val="002A7E"/>
                </a:solidFill>
                <a:latin typeface="Arial" panose="020B0604020202020204" pitchFamily="34" charset="0"/>
                <a:ea typeface="Calibri" panose="020F0502020204030204" pitchFamily="34" charset="0"/>
                <a:cs typeface="Arial" panose="020B0604020202020204" pitchFamily="34" charset="0"/>
              </a:rPr>
              <a:t>μέσω</a:t>
            </a:r>
            <a:r>
              <a:rPr lang="el-GR" sz="4800" kern="100" dirty="0">
                <a:solidFill>
                  <a:srgbClr val="002A7E"/>
                </a:solidFill>
                <a:latin typeface="Arial" panose="020B0604020202020204" pitchFamily="34" charset="0"/>
                <a:ea typeface="Calibri" panose="020F0502020204030204" pitchFamily="34" charset="0"/>
                <a:cs typeface="Arial" panose="020B0604020202020204" pitchFamily="34" charset="0"/>
              </a:rPr>
              <a:t> </a:t>
            </a:r>
            <a:r>
              <a:rPr lang="el-GR" sz="4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επενδύσεων του ΣΑΑ και χρηματοδοτούμενων έργων από άλλα ΄Ευρωπαϊκά Ταμεία</a:t>
            </a:r>
            <a:endParaRPr lang="en-US" sz="4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spcBef>
                <a:spcPts val="1200"/>
              </a:spcBef>
              <a:spcAft>
                <a:spcPts val="1200"/>
              </a:spcAft>
              <a:buFont typeface="Wingdings" panose="05000000000000000000" pitchFamily="2" charset="2"/>
              <a:buChar char=""/>
              <a:tabLst>
                <a:tab pos="457200" algn="l"/>
              </a:tabLst>
            </a:pPr>
            <a:r>
              <a:rPr lang="el-GR" sz="4800" u="sng"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Δημιουργία συνθηκών βιώσιμης ανάπτυξης </a:t>
            </a:r>
            <a:r>
              <a:rPr lang="el-GR" sz="4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rPr>
              <a:t>σε βασικούς τομείς της οικονομίας </a:t>
            </a:r>
            <a:endParaRPr lang="en-US" sz="4800" b="0" kern="100" dirty="0">
              <a:solidFill>
                <a:srgbClr val="002A7E"/>
              </a:solidFill>
              <a:effectLst/>
              <a:latin typeface="Arial" panose="020B0604020202020204" pitchFamily="34" charset="0"/>
              <a:ea typeface="Calibri" panose="020F0502020204030204" pitchFamily="34" charset="0"/>
              <a:cs typeface="Arial" panose="020B0604020202020204" pitchFamily="34" charset="0"/>
            </a:endParaRPr>
          </a:p>
          <a:p>
            <a:pPr algn="l" defTabSz="457200">
              <a:lnSpc>
                <a:spcPct val="110000"/>
              </a:lnSpc>
              <a:spcBef>
                <a:spcPts val="1700"/>
              </a:spcBef>
            </a:pPr>
            <a:endParaRPr lang="el-GR" sz="4400" i="1" u="sng" dirty="0">
              <a:solidFill>
                <a:srgbClr val="002A7E"/>
              </a:solidFill>
              <a:latin typeface="Arial"/>
              <a:cs typeface="Arial"/>
              <a:sym typeface="Arial"/>
            </a:endParaRPr>
          </a:p>
        </p:txBody>
      </p:sp>
      <p:pic>
        <p:nvPicPr>
          <p:cNvPr id="23" name="Picture 22">
            <a:extLst>
              <a:ext uri="{FF2B5EF4-FFF2-40B4-BE49-F238E27FC236}">
                <a16:creationId xmlns:a16="http://schemas.microsoft.com/office/drawing/2014/main" id="{266D2B6C-395A-5936-B07C-13BF330A8AA1}"/>
              </a:ext>
            </a:extLst>
          </p:cNvPr>
          <p:cNvPicPr>
            <a:picLocks noChangeAspect="1"/>
          </p:cNvPicPr>
          <p:nvPr/>
        </p:nvPicPr>
        <p:blipFill>
          <a:blip r:embed="rId4"/>
          <a:stretch>
            <a:fillRect/>
          </a:stretch>
        </p:blipFill>
        <p:spPr>
          <a:xfrm>
            <a:off x="766111" y="3270586"/>
            <a:ext cx="615749" cy="609653"/>
          </a:xfrm>
          <a:prstGeom prst="rect">
            <a:avLst/>
          </a:prstGeom>
          <a:ln>
            <a:noFill/>
          </a:ln>
        </p:spPr>
      </p:pic>
      <p:sp>
        <p:nvSpPr>
          <p:cNvPr id="2" name="Κοινωνικές παροχές €4,65 δις.…">
            <a:extLst>
              <a:ext uri="{FF2B5EF4-FFF2-40B4-BE49-F238E27FC236}">
                <a16:creationId xmlns:a16="http://schemas.microsoft.com/office/drawing/2014/main" id="{C9BD2BA3-030E-0A35-14A7-AD7A7D54BC38}"/>
              </a:ext>
            </a:extLst>
          </p:cNvPr>
          <p:cNvSpPr txBox="1"/>
          <p:nvPr/>
        </p:nvSpPr>
        <p:spPr>
          <a:xfrm>
            <a:off x="411292" y="2542791"/>
            <a:ext cx="11680711" cy="7797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marL="457200" indent="-457200" algn="l" defTabSz="457200">
              <a:spcBef>
                <a:spcPts val="600"/>
              </a:spcBef>
              <a:buClr>
                <a:srgbClr val="C00000"/>
              </a:buClr>
              <a:buFont typeface="Wingdings" panose="05000000000000000000" pitchFamily="2" charset="2"/>
              <a:buChar char="ü"/>
              <a:defRPr sz="4200" i="1">
                <a:solidFill>
                  <a:srgbClr val="337D90"/>
                </a:solidFill>
                <a:latin typeface="Arial"/>
                <a:ea typeface="Arial"/>
                <a:cs typeface="Arial"/>
                <a:sym typeface="Arial"/>
              </a:defRPr>
            </a:pPr>
            <a:endParaRPr lang="en-GB" sz="4400" b="0" dirty="0">
              <a:solidFill>
                <a:srgbClr val="002A7E"/>
              </a:solidFill>
              <a:latin typeface="Arial"/>
              <a:cs typeface="Arial"/>
              <a:sym typeface="Arial"/>
            </a:endParaRPr>
          </a:p>
        </p:txBody>
      </p:sp>
      <p:sp>
        <p:nvSpPr>
          <p:cNvPr id="3" name="ΣΗΜΑΝΤΙΚΕΣ ΔΑΠΑΝΕΣ ΤΗΝ ΤΡΙΕΤΙΑ 2021-2023">
            <a:extLst>
              <a:ext uri="{FF2B5EF4-FFF2-40B4-BE49-F238E27FC236}">
                <a16:creationId xmlns:a16="http://schemas.microsoft.com/office/drawing/2014/main" id="{58DCFCEA-24C2-BB33-E10A-7A8D08D7DF86}"/>
              </a:ext>
            </a:extLst>
          </p:cNvPr>
          <p:cNvSpPr txBox="1"/>
          <p:nvPr/>
        </p:nvSpPr>
        <p:spPr>
          <a:xfrm>
            <a:off x="7721329" y="2259524"/>
            <a:ext cx="7236046" cy="6392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lnSpc>
                <a:spcPct val="120000"/>
              </a:lnSpc>
              <a:defRPr sz="5000">
                <a:solidFill>
                  <a:srgbClr val="307788"/>
                </a:solidFill>
                <a:latin typeface="Arial"/>
                <a:ea typeface="Arial"/>
                <a:cs typeface="Arial"/>
                <a:sym typeface="Arial"/>
              </a:defRPr>
            </a:lvl1pPr>
          </a:lstStyle>
          <a:p>
            <a:endParaRPr sz="3200" dirty="0"/>
          </a:p>
        </p:txBody>
      </p:sp>
      <p:sp>
        <p:nvSpPr>
          <p:cNvPr id="5" name="TextBox 4">
            <a:extLst>
              <a:ext uri="{FF2B5EF4-FFF2-40B4-BE49-F238E27FC236}">
                <a16:creationId xmlns:a16="http://schemas.microsoft.com/office/drawing/2014/main" id="{DEA24CFB-3FEF-45D9-4872-00912FD3A388}"/>
              </a:ext>
            </a:extLst>
          </p:cNvPr>
          <p:cNvSpPr txBox="1"/>
          <p:nvPr/>
        </p:nvSpPr>
        <p:spPr>
          <a:xfrm>
            <a:off x="-24177" y="554437"/>
            <a:ext cx="1403872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821055">
              <a:spcBef>
                <a:spcPts val="1200"/>
              </a:spcBef>
              <a:spcAft>
                <a:spcPts val="1200"/>
              </a:spcAft>
              <a:buClr>
                <a:srgbClr val="C00000"/>
              </a:buClr>
              <a:defRPr sz="4000">
                <a:solidFill>
                  <a:srgbClr val="3B8396"/>
                </a:solidFill>
                <a:latin typeface="Arial" panose="020B0604020202020204"/>
                <a:ea typeface="Arial" panose="020B0604020202020204"/>
                <a:cs typeface="Arial" panose="020B0604020202020204"/>
                <a:sym typeface="Arial" panose="020B0604020202020204"/>
              </a:defRPr>
            </a:pPr>
            <a:r>
              <a:rPr lang="el-GR" sz="4200" dirty="0">
                <a:solidFill>
                  <a:srgbClr val="00A2FF">
                    <a:lumMod val="50000"/>
                  </a:srgbClr>
                </a:solidFill>
                <a:latin typeface="Arial" panose="020B0604020202020204" pitchFamily="34" charset="0"/>
                <a:cs typeface="Arial" panose="020B0604020202020204" pitchFamily="34" charset="0"/>
                <a:sym typeface="Arial" panose="020B0604020202020204"/>
              </a:rPr>
              <a:t> </a:t>
            </a:r>
            <a:r>
              <a:rPr lang="el-GR" sz="4400" dirty="0">
                <a:solidFill>
                  <a:srgbClr val="00A2FF">
                    <a:lumMod val="50000"/>
                  </a:srgbClr>
                </a:solidFill>
                <a:latin typeface="Arial" panose="020B0604020202020204" pitchFamily="34" charset="0"/>
                <a:cs typeface="Arial" panose="020B0604020202020204" pitchFamily="34" charset="0"/>
                <a:sym typeface="Arial" panose="020B0604020202020204"/>
              </a:rPr>
              <a:t>1</a:t>
            </a:r>
            <a:r>
              <a:rPr lang="el-GR" sz="4400" dirty="0">
                <a:solidFill>
                  <a:srgbClr val="002A7E"/>
                </a:solidFill>
                <a:latin typeface="Arial" panose="020B0604020202020204" pitchFamily="34" charset="0"/>
                <a:cs typeface="Arial" panose="020B0604020202020204" pitchFamily="34" charset="0"/>
                <a:sym typeface="Arial" panose="020B0604020202020204"/>
              </a:rPr>
              <a:t>. Καταρτισμός 1</a:t>
            </a:r>
            <a:r>
              <a:rPr lang="el-GR" sz="4400" baseline="30000" dirty="0">
                <a:solidFill>
                  <a:srgbClr val="002A7E"/>
                </a:solidFill>
                <a:latin typeface="Arial" panose="020B0604020202020204" pitchFamily="34" charset="0"/>
                <a:cs typeface="Arial" panose="020B0604020202020204" pitchFamily="34" charset="0"/>
                <a:sym typeface="Arial" panose="020B0604020202020204"/>
              </a:rPr>
              <a:t>ου</a:t>
            </a:r>
            <a:r>
              <a:rPr lang="el-GR" sz="4400" dirty="0">
                <a:solidFill>
                  <a:srgbClr val="002A7E"/>
                </a:solidFill>
                <a:latin typeface="Arial" panose="020B0604020202020204" pitchFamily="34" charset="0"/>
                <a:cs typeface="Arial" panose="020B0604020202020204" pitchFamily="34" charset="0"/>
                <a:sym typeface="Arial" panose="020B0604020202020204"/>
              </a:rPr>
              <a:t> Κρατικού Προϋπολογισμού (2/2)</a:t>
            </a:r>
          </a:p>
        </p:txBody>
      </p:sp>
      <p:sp>
        <p:nvSpPr>
          <p:cNvPr id="6" name="Rectangle 5">
            <a:extLst>
              <a:ext uri="{FF2B5EF4-FFF2-40B4-BE49-F238E27FC236}">
                <a16:creationId xmlns:a16="http://schemas.microsoft.com/office/drawing/2014/main" id="{B59974C1-EF4C-7F46-A02B-5297B1710356}"/>
              </a:ext>
            </a:extLst>
          </p:cNvPr>
          <p:cNvSpPr/>
          <p:nvPr/>
        </p:nvSpPr>
        <p:spPr>
          <a:xfrm>
            <a:off x="1410767" y="2956909"/>
            <a:ext cx="8481810" cy="923330"/>
          </a:xfrm>
          <a:prstGeom prst="rect">
            <a:avLst/>
          </a:prstGeom>
          <a:noFill/>
        </p:spPr>
        <p:txBody>
          <a:bodyPr wrap="none" lIns="91440" tIns="45720" rIns="91440" bIns="45720">
            <a:spAutoFit/>
          </a:bodyPr>
          <a:lstStyle/>
          <a:p>
            <a:pPr algn="ctr"/>
            <a:r>
              <a:rPr lang="el-GR" sz="5400" u="sng" cap="none" spc="0" dirty="0">
                <a:ln w="0"/>
                <a:solidFill>
                  <a:srgbClr val="002A7E"/>
                </a:solidFill>
                <a:effectLst>
                  <a:outerShdw blurRad="38100" dist="25400" dir="5400000" algn="ctr" rotWithShape="0">
                    <a:srgbClr val="6E747A">
                      <a:alpha val="43000"/>
                    </a:srgbClr>
                  </a:outerShdw>
                </a:effectLst>
                <a:latin typeface="Arial"/>
                <a:cs typeface="Arial"/>
                <a:sym typeface="Arial"/>
              </a:rPr>
              <a:t>Βασικές προτεραιότητες</a:t>
            </a:r>
            <a:r>
              <a:rPr lang="el-GR" sz="5400" i="1" u="sng" cap="none" spc="0" dirty="0">
                <a:ln w="0"/>
                <a:solidFill>
                  <a:srgbClr val="002A7E"/>
                </a:solidFill>
                <a:effectLst>
                  <a:outerShdw blurRad="38100" dist="25400" dir="5400000" algn="ctr" rotWithShape="0">
                    <a:srgbClr val="6E747A">
                      <a:alpha val="43000"/>
                    </a:srgbClr>
                  </a:outerShdw>
                </a:effectLst>
                <a:latin typeface="Arial"/>
                <a:cs typeface="Arial"/>
                <a:sym typeface="Arial"/>
              </a:rPr>
              <a:t>:</a:t>
            </a:r>
          </a:p>
        </p:txBody>
      </p:sp>
      <p:sp>
        <p:nvSpPr>
          <p:cNvPr id="4" name="Slide Number Placeholder 3">
            <a:extLst>
              <a:ext uri="{FF2B5EF4-FFF2-40B4-BE49-F238E27FC236}">
                <a16:creationId xmlns:a16="http://schemas.microsoft.com/office/drawing/2014/main" id="{E2476807-2952-831A-E870-DA18AE84D416}"/>
              </a:ext>
            </a:extLst>
          </p:cNvPr>
          <p:cNvSpPr>
            <a:spLocks noGrp="1"/>
          </p:cNvSpPr>
          <p:nvPr>
            <p:ph type="sldNum" sz="quarter" idx="12"/>
          </p:nvPr>
        </p:nvSpPr>
        <p:spPr/>
        <p:txBody>
          <a:bodyPr/>
          <a:lstStyle/>
          <a:p>
            <a:fld id="{2E8DE51F-38A4-4EEC-85CE-1C9509C2B507}" type="slidenum">
              <a:rPr lang="el-GR" smtClean="0"/>
              <a:t>9</a:t>
            </a:fld>
            <a:endParaRPr lang="el-GR" dirty="0"/>
          </a:p>
        </p:txBody>
      </p:sp>
    </p:spTree>
    <p:extLst>
      <p:ext uri="{BB962C8B-B14F-4D97-AF65-F5344CB8AC3E}">
        <p14:creationId xmlns:p14="http://schemas.microsoft.com/office/powerpoint/2010/main" val="122304653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8C6D4FEE961E438C34C9D82FF34315" ma:contentTypeVersion="2" ma:contentTypeDescription="Create a new document." ma:contentTypeScope="" ma:versionID="f7cf6e00a1824168f30fd589934f513b">
  <xsd:schema xmlns:xsd="http://www.w3.org/2001/XMLSchema" xmlns:xs="http://www.w3.org/2001/XMLSchema" xmlns:p="http://schemas.microsoft.com/office/2006/metadata/properties" xmlns:ns3="24d12891-783c-4915-b246-78fc867aa980" targetNamespace="http://schemas.microsoft.com/office/2006/metadata/properties" ma:root="true" ma:fieldsID="3d69ccb2fec5cf6c3b4de6244d7f761a" ns3:_="">
    <xsd:import namespace="24d12891-783c-4915-b246-78fc867aa980"/>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d12891-783c-4915-b246-78fc867aa9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55C04E-AB1A-49D8-8A7C-4FB65DD13535}">
  <ds:schemaRefs>
    <ds:schemaRef ds:uri="http://schemas.microsoft.com/sharepoint/v3/contenttype/forms"/>
  </ds:schemaRefs>
</ds:datastoreItem>
</file>

<file path=customXml/itemProps2.xml><?xml version="1.0" encoding="utf-8"?>
<ds:datastoreItem xmlns:ds="http://schemas.openxmlformats.org/officeDocument/2006/customXml" ds:itemID="{C9FFD0CA-7506-44C6-A7B8-3025DFCA11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d12891-783c-4915-b246-78fc867aa9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517DA2-E2CE-433A-9B93-8D80C65314EB}">
  <ds:schemaRefs>
    <ds:schemaRef ds:uri="http://purl.org/dc/elements/1.1/"/>
    <ds:schemaRef ds:uri="http://www.w3.org/XML/1998/namespace"/>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schemas.microsoft.com/office/infopath/2007/PartnerControls"/>
    <ds:schemaRef ds:uri="24d12891-783c-4915-b246-78fc867aa980"/>
    <ds:schemaRef ds:uri="http://purl.org/dc/terms/"/>
  </ds:schemaRefs>
</ds:datastoreItem>
</file>

<file path=docProps/app.xml><?xml version="1.0" encoding="utf-8"?>
<Properties xmlns="http://schemas.openxmlformats.org/officeDocument/2006/extended-properties" xmlns:vt="http://schemas.openxmlformats.org/officeDocument/2006/docPropsVTypes">
  <Template>Slice</Template>
  <TotalTime>44982</TotalTime>
  <Words>4437</Words>
  <Application>Microsoft Office PowerPoint</Application>
  <PresentationFormat>Custom</PresentationFormat>
  <Paragraphs>510</Paragraphs>
  <Slides>46</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Courier New</vt:lpstr>
      <vt:lpstr>Helvetica Neue</vt:lpstr>
      <vt:lpstr>Helvetica Neue Light</vt:lpstr>
      <vt:lpstr>Helvetica Neue Medium</vt:lpstr>
      <vt:lpstr>Wingdings</vt:lpstr>
      <vt:lpstr>White</vt:lpstr>
      <vt:lpstr>Απολογισμός 1ου έτους: Υλοποίηση Προγράμματος Διακυβέρνησης  Υπουργείου Οικονομικών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Έργου Υπουργείου Οικονομικών, Γενικής Διεύθυνσης Ανάπτυξης, Γενικού Λογιστηρίου στο πλαίσιο υλοποίησης του κρατικού Προϋπολογισμού</dc:title>
  <dc:creator>mmakkouli@tax.mof.gov.cy</dc:creator>
  <cp:lastModifiedBy>Marilena Raspopoulou</cp:lastModifiedBy>
  <cp:revision>1301</cp:revision>
  <cp:lastPrinted>2024-04-26T11:16:27Z</cp:lastPrinted>
  <dcterms:modified xsi:type="dcterms:W3CDTF">2024-04-29T08:32:33Z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0x010100588C6D4FEE961E438C34C9D82FF34315</vt:lpwstr>
  </property>
</Properties>
</file>